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83" r:id="rId2"/>
    <p:sldId id="257" r:id="rId3"/>
    <p:sldId id="259" r:id="rId4"/>
    <p:sldId id="260" r:id="rId5"/>
    <p:sldId id="262" r:id="rId6"/>
    <p:sldId id="265" r:id="rId7"/>
    <p:sldId id="266" r:id="rId8"/>
    <p:sldId id="267" r:id="rId9"/>
    <p:sldId id="271" r:id="rId10"/>
    <p:sldId id="272" r:id="rId11"/>
    <p:sldId id="275" r:id="rId12"/>
    <p:sldId id="278" r:id="rId13"/>
    <p:sldId id="281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85">
          <p15:clr>
            <a:srgbClr val="A4A3A4"/>
          </p15:clr>
        </p15:guide>
        <p15:guide id="2" pos="551">
          <p15:clr>
            <a:srgbClr val="A4A3A4"/>
          </p15:clr>
        </p15:guide>
        <p15:guide id="3" orient="horz" pos="572">
          <p15:clr>
            <a:srgbClr val="A4A3A4"/>
          </p15:clr>
        </p15:guide>
        <p15:guide id="4" pos="6357" userDrawn="1">
          <p15:clr>
            <a:srgbClr val="A4A3A4"/>
          </p15:clr>
        </p15:guide>
        <p15:guide id="5" orient="horz" pos="4020">
          <p15:clr>
            <a:srgbClr val="A4A3A4"/>
          </p15:clr>
        </p15:guide>
        <p15:guide id="6" pos="7242">
          <p15:clr>
            <a:srgbClr val="A4A3A4"/>
          </p15:clr>
        </p15:guide>
        <p15:guide id="7" orient="horz" pos="754">
          <p15:clr>
            <a:srgbClr val="A4A3A4"/>
          </p15:clr>
        </p15:guide>
        <p15:guide id="8" pos="674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Эля" initials="ПW" lastIdx="15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AF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45" d="100"/>
          <a:sy n="45" d="100"/>
        </p:scale>
        <p:origin x="60" y="516"/>
      </p:cViewPr>
      <p:guideLst>
        <p:guide orient="horz" pos="1185"/>
        <p:guide pos="551"/>
        <p:guide orient="horz" pos="572"/>
        <p:guide pos="6357"/>
        <p:guide orient="horz" pos="4020"/>
        <p:guide pos="7242"/>
        <p:guide orient="horz" pos="754"/>
        <p:guide pos="67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19735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ncfg.ru/otchety-po-nedelyam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19463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0" name="Google Shape;39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0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66643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87837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4898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ru-RU" dirty="0"/>
              <a:t>Не получается сделать активную ссылку </a:t>
            </a:r>
            <a:r>
              <a:rPr lang="ru-RU" sz="1200" u="sng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Познакомится с отчетами прошлых недель</a:t>
            </a:r>
            <a:endParaRPr lang="ru-RU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4275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587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5133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3606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8089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8959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9535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1686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18.png"/><Relationship Id="rId9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openxmlformats.org/officeDocument/2006/relationships/image" Target="../media/image5.jpg"/><Relationship Id="rId4" Type="http://schemas.openxmlformats.org/officeDocument/2006/relationships/hyperlink" Target="http://ncfg.ru/otchety-po-nedelyam" TargetMode="Externa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fNsQNccdBQ&amp;feature=emb_titl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14.png"/><Relationship Id="rId9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hyperlink" Target="http://onlinecourse.ncfg.ru/invit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876301" y="571501"/>
            <a:ext cx="10574866" cy="520699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000000"/>
              </a:buClr>
            </a:pPr>
            <a:r>
              <a:rPr lang="ru-RU" sz="3600" b="1" dirty="0">
                <a:solidFill>
                  <a:srgbClr val="29B291"/>
                </a:solidFill>
                <a:latin typeface="Roboto"/>
                <a:ea typeface="Arial"/>
                <a:cs typeface="Roboto"/>
                <a:sym typeface="Arial"/>
              </a:rPr>
              <a:t>Неделя финансовой грамотности 2020г.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</a:t>
            </a:fld>
            <a:endParaRPr lang="ru-RU"/>
          </a:p>
        </p:txBody>
      </p:sp>
      <p:pic>
        <p:nvPicPr>
          <p:cNvPr id="7" name="Изображение 6" descr="Снимок экрана 2020-08-24 в 20.24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1295400"/>
            <a:ext cx="11696700" cy="524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906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45076" y="3137151"/>
            <a:ext cx="3398527" cy="2776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8200" y="6309312"/>
            <a:ext cx="7921446" cy="548688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sp>
        <p:nvSpPr>
          <p:cNvPr id="342" name="Google Shape;342;p29"/>
          <p:cNvSpPr txBox="1"/>
          <p:nvPr/>
        </p:nvSpPr>
        <p:spPr>
          <a:xfrm>
            <a:off x="980388" y="894545"/>
            <a:ext cx="571021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ru-RU" sz="2000" dirty="0">
                <a:solidFill>
                  <a:srgbClr val="29B291"/>
                </a:solidFill>
                <a:latin typeface="+mj-lt"/>
              </a:rPr>
              <a:t>ОНЛАЙН КВИЗЫ, КВЕСТЫ, ТЕСТЫ</a:t>
            </a:r>
            <a:endParaRPr sz="2000" dirty="0">
              <a:solidFill>
                <a:srgbClr val="29B291"/>
              </a:solidFill>
              <a:latin typeface="+mj-lt"/>
              <a:sym typeface="Arial"/>
            </a:endParaRPr>
          </a:p>
        </p:txBody>
      </p:sp>
      <p:sp>
        <p:nvSpPr>
          <p:cNvPr id="343" name="Google Shape;343;p29"/>
          <p:cNvSpPr/>
          <p:nvPr/>
        </p:nvSpPr>
        <p:spPr>
          <a:xfrm>
            <a:off x="1663" y="590601"/>
            <a:ext cx="0" cy="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C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9"/>
          <p:cNvSpPr/>
          <p:nvPr/>
        </p:nvSpPr>
        <p:spPr>
          <a:xfrm>
            <a:off x="916063" y="600718"/>
            <a:ext cx="0" cy="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C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9"/>
          <p:cNvSpPr/>
          <p:nvPr/>
        </p:nvSpPr>
        <p:spPr>
          <a:xfrm>
            <a:off x="1830463" y="610835"/>
            <a:ext cx="0" cy="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C000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9"/>
          <p:cNvSpPr/>
          <p:nvPr/>
        </p:nvSpPr>
        <p:spPr>
          <a:xfrm>
            <a:off x="980388" y="1516831"/>
            <a:ext cx="7921446" cy="382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Roboto Black"/>
                <a:cs typeface="Roboto Black"/>
                <a:sym typeface="Roboto Black"/>
              </a:rPr>
              <a:t>Для старшеклассников и студентов! 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 err="1">
                <a:solidFill>
                  <a:srgbClr val="4CAF90"/>
                </a:solidFill>
                <a:latin typeface="+mn-lt"/>
                <a:ea typeface="Roboto"/>
                <a:cs typeface="Roboto"/>
                <a:sym typeface="Roboto"/>
              </a:rPr>
              <a:t>Квиз</a:t>
            </a:r>
            <a:r>
              <a:rPr lang="ru-RU" sz="1400" b="1" dirty="0">
                <a:solidFill>
                  <a:srgbClr val="4CAF90"/>
                </a:solidFill>
                <a:latin typeface="+mn-lt"/>
                <a:ea typeface="Roboto"/>
                <a:cs typeface="Roboto"/>
                <a:sym typeface="Roboto"/>
              </a:rPr>
              <a:t> «Я и «Мир» против мошенничества» </a:t>
            </a:r>
            <a:r>
              <a:rPr lang="ru-RU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- 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онлайн-платформа для изучения финансовой безопасности в игровой форме 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 Black"/>
                <a:cs typeface="Roboto Black"/>
                <a:sym typeface="Roboto Black"/>
              </a:rPr>
              <a:t>для учеников с 9 по 11 классов и студентов. 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Возможно индивидуальное и командное участие. Участие в </a:t>
            </a:r>
            <a:r>
              <a:rPr lang="ru-RU" sz="1400" dirty="0" err="1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квесте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  бесплатно, доступно любому пользователю сети интернет.</a:t>
            </a:r>
            <a:endParaRPr dirty="0">
              <a:latin typeface="+mn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3A3838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 err="1">
                <a:solidFill>
                  <a:srgbClr val="4CAF90"/>
                </a:solidFill>
                <a:latin typeface="+mn-lt"/>
                <a:ea typeface="Roboto"/>
                <a:cs typeface="Roboto"/>
                <a:sym typeface="Roboto"/>
              </a:rPr>
              <a:t>Квест</a:t>
            </a:r>
            <a:r>
              <a:rPr lang="ru-RU" sz="1400" b="1" dirty="0">
                <a:solidFill>
                  <a:srgbClr val="4CAF90"/>
                </a:solidFill>
                <a:latin typeface="+mn-lt"/>
                <a:ea typeface="Roboto"/>
                <a:cs typeface="Roboto"/>
                <a:sym typeface="Roboto"/>
              </a:rPr>
              <a:t> «Мир финансов» </a:t>
            </a:r>
            <a:r>
              <a:rPr lang="ru-RU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увлекательная игра от партнера ПС «Мир». Участников ожидает захватывающие путешествие в мир </a:t>
            </a:r>
            <a:r>
              <a:rPr lang="ru-RU" dirty="0" err="1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видеоблогинга</a:t>
            </a:r>
            <a:r>
              <a:rPr lang="ru-RU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 и финансов полное приключений и непростых решений, для учеников с 5-11 класс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rgbClr val="3A3838"/>
              </a:solidFill>
              <a:latin typeface="+mn-lt"/>
              <a:ea typeface="Roboto"/>
              <a:cs typeface="Roboto"/>
              <a:sym typeface="Roboto"/>
            </a:endParaRPr>
          </a:p>
          <a:p>
            <a:pPr lvl="0" algn="just"/>
            <a:r>
              <a:rPr lang="ru-RU" b="1" dirty="0">
                <a:solidFill>
                  <a:srgbClr val="4CAF90"/>
                </a:solidFill>
                <a:latin typeface="+mn-lt"/>
                <a:ea typeface="Roboto"/>
                <a:cs typeface="Roboto"/>
                <a:sym typeface="Roboto"/>
              </a:rPr>
              <a:t>Тестирование «Легко ли Вас обмануть мошенникам?». </a:t>
            </a:r>
            <a:r>
              <a:rPr lang="ru-RU" dirty="0">
                <a:solidFill>
                  <a:srgbClr val="3A3838"/>
                </a:solidFill>
                <a:latin typeface="+mn-lt"/>
                <a:ea typeface="Roboto Black"/>
                <a:cs typeface="Roboto Black"/>
                <a:sym typeface="Roboto"/>
              </a:rPr>
              <a:t>В данной активности ученики с 9 по 11 классы, а так же студенты смогут проверить уровень своих знаний по теме финансовой безопасности. </a:t>
            </a:r>
            <a:r>
              <a:rPr lang="ru-RU" dirty="0">
                <a:solidFill>
                  <a:srgbClr val="3A3838"/>
                </a:solidFill>
                <a:latin typeface="+mn-lt"/>
                <a:ea typeface="Roboto Black"/>
                <a:cs typeface="Roboto Black"/>
                <a:sym typeface="Roboto Black"/>
              </a:rPr>
              <a:t>Каждому участнику, успешно завершившему миссию, будет выдан сертификат.</a:t>
            </a:r>
            <a:endParaRPr lang="ru-RU" dirty="0">
              <a:latin typeface="+mn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4CAF90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rgbClr val="4CAF90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4CAF90"/>
              </a:solidFill>
              <a:latin typeface="+mn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3A3838"/>
              </a:solidFill>
              <a:latin typeface="+mn-lt"/>
              <a:ea typeface="Times New Roman"/>
              <a:cs typeface="Times New Roman"/>
              <a:sym typeface="Times New Roman"/>
            </a:endParaRPr>
          </a:p>
          <a:p>
            <a:pPr marL="285750" marR="0" lvl="0" indent="-196850" algn="just" rtl="0">
              <a:spcBef>
                <a:spcPts val="0"/>
              </a:spcBef>
              <a:spcAft>
                <a:spcPts val="0"/>
              </a:spcAft>
              <a:buClr>
                <a:srgbClr val="25B090"/>
              </a:buClr>
              <a:buSzPts val="1400"/>
              <a:buFont typeface="Noto Sans Symbols"/>
              <a:buNone/>
            </a:pPr>
            <a:endParaRPr sz="1400" dirty="0">
              <a:solidFill>
                <a:srgbClr val="3A3838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7" name="Google Shape;347;p29"/>
          <p:cNvSpPr/>
          <p:nvPr/>
        </p:nvSpPr>
        <p:spPr>
          <a:xfrm>
            <a:off x="2033477" y="6421381"/>
            <a:ext cx="6203287" cy="362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ru-RU" sz="1600" b="1" u="sng" dirty="0">
                <a:solidFill>
                  <a:schemeClr val="hlink"/>
                </a:solidFill>
                <a:latin typeface="+mn-lt"/>
                <a:ea typeface="Roboto"/>
                <a:cs typeface="Roboto"/>
                <a:sym typeface="Roboto"/>
              </a:rPr>
              <a:t>Подробнее на портале</a:t>
            </a:r>
            <a:r>
              <a:rPr lang="en-US" sz="1600" dirty="0">
                <a:solidFill>
                  <a:schemeClr val="bg1"/>
                </a:solidFill>
                <a:latin typeface="+mn-lt"/>
                <a:ea typeface="Roboto"/>
                <a:cs typeface="Roboto"/>
                <a:sym typeface="Roboto"/>
              </a:rPr>
              <a:t>: </a:t>
            </a:r>
            <a:r>
              <a:rPr lang="en-US" sz="1600" b="1" dirty="0" err="1">
                <a:solidFill>
                  <a:schemeClr val="bg1"/>
                </a:solidFill>
                <a:latin typeface="+mn-lt"/>
              </a:rPr>
              <a:t>www.week.vashifinancy.ru</a:t>
            </a:r>
            <a:r>
              <a:rPr lang="en-US" sz="1600" b="1" dirty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pic>
        <p:nvPicPr>
          <p:cNvPr id="12" name="Google Shape;9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5388" y="234423"/>
            <a:ext cx="3018215" cy="6648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bject 2">
            <a:extLst>
              <a:ext uri="{FF2B5EF4-FFF2-40B4-BE49-F238E27FC236}">
                <a16:creationId xmlns="" xmlns:a16="http://schemas.microsoft.com/office/drawing/2014/main" id="{250538A1-BAF9-4312-951F-675D10C3982E}"/>
              </a:ext>
            </a:extLst>
          </p:cNvPr>
          <p:cNvSpPr/>
          <p:nvPr/>
        </p:nvSpPr>
        <p:spPr>
          <a:xfrm>
            <a:off x="980388" y="204411"/>
            <a:ext cx="1967940" cy="6327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EC3D13A-613C-4429-92C8-ADF9EB61B0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5592" y="29302"/>
            <a:ext cx="1478171" cy="94980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6261" y="6340098"/>
            <a:ext cx="6658682" cy="548688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sp>
        <p:nvSpPr>
          <p:cNvPr id="395" name="Google Shape;395;p32"/>
          <p:cNvSpPr/>
          <p:nvPr/>
        </p:nvSpPr>
        <p:spPr>
          <a:xfrm>
            <a:off x="835108" y="4181826"/>
            <a:ext cx="7806857" cy="1231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6" name="Google Shape;396;p32"/>
          <p:cNvSpPr txBox="1"/>
          <p:nvPr/>
        </p:nvSpPr>
        <p:spPr>
          <a:xfrm>
            <a:off x="763632" y="976860"/>
            <a:ext cx="561607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29B291"/>
                </a:solidFill>
                <a:latin typeface="+mj-lt"/>
                <a:sym typeface="Arial"/>
              </a:rPr>
              <a:t>МАРАФОН ФИНАНСОВОЙ ГРАМОТНОСТИ</a:t>
            </a:r>
            <a:endParaRPr sz="2000" dirty="0">
              <a:solidFill>
                <a:srgbClr val="29B291"/>
              </a:solidFill>
              <a:latin typeface="+mj-lt"/>
              <a:sym typeface="Arial"/>
            </a:endParaRPr>
          </a:p>
        </p:txBody>
      </p:sp>
      <p:sp>
        <p:nvSpPr>
          <p:cNvPr id="397" name="Google Shape;397;p32"/>
          <p:cNvSpPr/>
          <p:nvPr/>
        </p:nvSpPr>
        <p:spPr>
          <a:xfrm>
            <a:off x="1039119" y="6441584"/>
            <a:ext cx="592682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ru-RU" sz="1600" b="1" u="sng" dirty="0">
                <a:solidFill>
                  <a:schemeClr val="hlink"/>
                </a:solidFill>
                <a:latin typeface="+mn-lt"/>
                <a:ea typeface="Roboto"/>
                <a:cs typeface="Roboto"/>
                <a:sym typeface="Roboto"/>
              </a:rPr>
              <a:t>Подробнее на портале</a:t>
            </a:r>
            <a:r>
              <a:rPr lang="en-US" sz="1600" dirty="0">
                <a:solidFill>
                  <a:schemeClr val="bg1"/>
                </a:solidFill>
                <a:latin typeface="+mn-lt"/>
                <a:ea typeface="Roboto"/>
                <a:cs typeface="Roboto"/>
                <a:sym typeface="Roboto"/>
              </a:rPr>
              <a:t>: </a:t>
            </a:r>
            <a:r>
              <a:rPr lang="en-US" sz="1600" b="1" dirty="0" err="1">
                <a:solidFill>
                  <a:schemeClr val="bg1"/>
                </a:solidFill>
                <a:latin typeface="+mn-lt"/>
              </a:rPr>
              <a:t>www.week.vashifinancy.ru</a:t>
            </a:r>
            <a:r>
              <a:rPr lang="en-US" sz="1600" b="1" dirty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398" name="Google Shape;398;p32"/>
          <p:cNvSpPr txBox="1"/>
          <p:nvPr/>
        </p:nvSpPr>
        <p:spPr>
          <a:xfrm>
            <a:off x="1124277" y="2876005"/>
            <a:ext cx="8612099" cy="38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i="1" dirty="0">
                <a:solidFill>
                  <a:srgbClr val="7F7F7F"/>
                </a:solidFill>
                <a:latin typeface="+mn-lt"/>
                <a:ea typeface="Roboto"/>
                <a:cs typeface="Roboto"/>
                <a:sym typeface="Roboto"/>
              </a:rPr>
              <a:t>*Материалы марафона одобрены экспертами Проекта для использования в рамках Недели</a:t>
            </a:r>
            <a:endParaRPr dirty="0">
              <a:latin typeface="+mn-lt"/>
            </a:endParaRPr>
          </a:p>
        </p:txBody>
      </p:sp>
      <p:sp>
        <p:nvSpPr>
          <p:cNvPr id="400" name="Google Shape;400;p32"/>
          <p:cNvSpPr/>
          <p:nvPr/>
        </p:nvSpPr>
        <p:spPr>
          <a:xfrm>
            <a:off x="917156" y="3312672"/>
            <a:ext cx="3154363" cy="405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ru-RU" sz="2000" dirty="0">
                <a:solidFill>
                  <a:srgbClr val="29B291"/>
                </a:solidFill>
                <a:latin typeface="+mj-lt"/>
              </a:rPr>
              <a:t>КВЕСТ-КОМНАТА</a:t>
            </a:r>
          </a:p>
        </p:txBody>
      </p:sp>
      <p:sp>
        <p:nvSpPr>
          <p:cNvPr id="401" name="Google Shape;401;p32"/>
          <p:cNvSpPr/>
          <p:nvPr/>
        </p:nvSpPr>
        <p:spPr>
          <a:xfrm>
            <a:off x="3989471" y="1809062"/>
            <a:ext cx="7482092" cy="2139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2" name="Google Shape;402;p32"/>
          <p:cNvSpPr/>
          <p:nvPr/>
        </p:nvSpPr>
        <p:spPr>
          <a:xfrm>
            <a:off x="917156" y="1381530"/>
            <a:ext cx="10518693" cy="1548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Для детей с 1 по 9 класс! </a:t>
            </a:r>
            <a:endParaRPr lang="ru-RU" dirty="0">
              <a:latin typeface="+mn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400" dirty="0">
              <a:solidFill>
                <a:srgbClr val="3A3838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Марафон от партнера недели образовательный портал «</a:t>
            </a:r>
            <a:r>
              <a:rPr lang="ru-RU" sz="1400" dirty="0" err="1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Инфоурок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» в форме вопросов и ответов с пояснениями дает информацию по </a:t>
            </a: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базовым вопросам финансовой грамотности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. Задания марафона позволяют не только сформировать и проверить знания, а также выявить, откорректировать установки и представления, проверить сформированные навыки (например, расчетов). </a:t>
            </a:r>
            <a:endParaRPr dirty="0">
              <a:latin typeface="+mn-lt"/>
            </a:endParaRPr>
          </a:p>
        </p:txBody>
      </p:sp>
      <p:pic>
        <p:nvPicPr>
          <p:cNvPr id="403" name="Google Shape;403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36376" y="2476154"/>
            <a:ext cx="2279248" cy="2388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9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5388" y="234423"/>
            <a:ext cx="3018215" cy="6648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95499" y="3609780"/>
            <a:ext cx="963414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srgbClr val="3A3838"/>
                </a:solidFill>
                <a:latin typeface="+mn-lt"/>
                <a:sym typeface="Roboto"/>
              </a:rPr>
              <a:t>Для школьников и студентов подготовлены домашние задания по всем базовым темам Недели в формате «</a:t>
            </a:r>
            <a:r>
              <a:rPr lang="ru-RU" dirty="0" err="1">
                <a:solidFill>
                  <a:srgbClr val="3A3838"/>
                </a:solidFill>
                <a:latin typeface="+mn-lt"/>
                <a:sym typeface="Roboto"/>
              </a:rPr>
              <a:t>квест</a:t>
            </a:r>
            <a:r>
              <a:rPr lang="ru-RU" dirty="0">
                <a:solidFill>
                  <a:srgbClr val="3A3838"/>
                </a:solidFill>
                <a:latin typeface="+mn-lt"/>
                <a:sym typeface="Roboto"/>
              </a:rPr>
              <a:t>-комнаты». В </a:t>
            </a:r>
            <a:r>
              <a:rPr lang="ru-RU" dirty="0" err="1">
                <a:solidFill>
                  <a:srgbClr val="3A3838"/>
                </a:solidFill>
                <a:latin typeface="+mn-lt"/>
                <a:sym typeface="Roboto"/>
              </a:rPr>
              <a:t>квесте</a:t>
            </a:r>
            <a:r>
              <a:rPr lang="ru-RU" dirty="0">
                <a:solidFill>
                  <a:srgbClr val="3A3838"/>
                </a:solidFill>
                <a:latin typeface="+mn-lt"/>
                <a:sym typeface="Roboto"/>
              </a:rPr>
              <a:t> перед участником ставится задача выбраться из комнаты, используя различные предметы, находя подсказки и решая логические задачи. Материалы разработаны партнером недели платформой </a:t>
            </a:r>
            <a:r>
              <a:rPr lang="ru-RU" dirty="0" err="1">
                <a:solidFill>
                  <a:srgbClr val="3A3838"/>
                </a:solidFill>
                <a:latin typeface="+mn-lt"/>
                <a:sym typeface="Roboto Black"/>
              </a:rPr>
              <a:t>Learnis</a:t>
            </a:r>
            <a:r>
              <a:rPr lang="ru-RU" dirty="0">
                <a:solidFill>
                  <a:srgbClr val="3A3838"/>
                </a:solidFill>
                <a:latin typeface="+mn-lt"/>
                <a:sym typeface="Roboto Black"/>
              </a:rPr>
              <a:t>, ее автором Новиковым Максимом, лауреатом конкурса «Учитель года России» - 2018».</a:t>
            </a:r>
          </a:p>
          <a:p>
            <a:endParaRPr lang="ru-RU" dirty="0">
              <a:latin typeface="+mn-lt"/>
            </a:endParaRPr>
          </a:p>
          <a:p>
            <a:pPr lvl="0"/>
            <a:endParaRPr lang="ru-RU" dirty="0">
              <a:latin typeface="+mn-lt"/>
            </a:endParaRPr>
          </a:p>
          <a:p>
            <a:endParaRPr lang="ru-RU" dirty="0">
              <a:latin typeface="+mn-lt"/>
            </a:endParaRPr>
          </a:p>
        </p:txBody>
      </p:sp>
      <p:pic>
        <p:nvPicPr>
          <p:cNvPr id="14" name="Google Shape;436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74018" y="4742207"/>
            <a:ext cx="2511666" cy="1564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437;p3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62352" y="4742206"/>
            <a:ext cx="2511666" cy="155977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bject 2">
            <a:extLst>
              <a:ext uri="{FF2B5EF4-FFF2-40B4-BE49-F238E27FC236}">
                <a16:creationId xmlns="" xmlns:a16="http://schemas.microsoft.com/office/drawing/2014/main" id="{3177A48D-328D-4E1C-B314-00D4C8254BDA}"/>
              </a:ext>
            </a:extLst>
          </p:cNvPr>
          <p:cNvSpPr/>
          <p:nvPr/>
        </p:nvSpPr>
        <p:spPr>
          <a:xfrm>
            <a:off x="980388" y="204411"/>
            <a:ext cx="1967940" cy="6327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BBD36E9-751E-49FD-9A89-EBBE033A6B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5592" y="29302"/>
            <a:ext cx="1478171" cy="9498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pic>
        <p:nvPicPr>
          <p:cNvPr id="443" name="Google Shape;443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6999" y="3740936"/>
            <a:ext cx="3430402" cy="2615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35"/>
          <p:cNvPicPr preferRelativeResize="0"/>
          <p:nvPr/>
        </p:nvPicPr>
        <p:blipFill rotWithShape="1">
          <a:blip r:embed="rId4">
            <a:alphaModFix/>
          </a:blip>
          <a:srcRect b="25075"/>
          <a:stretch/>
        </p:blipFill>
        <p:spPr>
          <a:xfrm>
            <a:off x="8635228" y="1686639"/>
            <a:ext cx="2693943" cy="1685964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35"/>
          <p:cNvSpPr txBox="1"/>
          <p:nvPr/>
        </p:nvSpPr>
        <p:spPr>
          <a:xfrm>
            <a:off x="874713" y="908050"/>
            <a:ext cx="416620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29B291"/>
                </a:solidFill>
                <a:latin typeface="+mj-lt"/>
                <a:sym typeface="Arial"/>
              </a:rPr>
              <a:t>ОНЛАЙН-ИГРА «ВКЛАД»</a:t>
            </a:r>
            <a:endParaRPr sz="2000" dirty="0">
              <a:solidFill>
                <a:srgbClr val="29B291"/>
              </a:solidFill>
              <a:latin typeface="+mj-lt"/>
              <a:sym typeface="Arial"/>
            </a:endParaRPr>
          </a:p>
        </p:txBody>
      </p:sp>
      <p:sp>
        <p:nvSpPr>
          <p:cNvPr id="446" name="Google Shape;446;p35"/>
          <p:cNvSpPr/>
          <p:nvPr/>
        </p:nvSpPr>
        <p:spPr>
          <a:xfrm>
            <a:off x="980388" y="1324891"/>
            <a:ext cx="7526438" cy="483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3A3838"/>
                </a:solidFill>
                <a:latin typeface="+mn-lt"/>
                <a:ea typeface="Roboto Black"/>
                <a:cs typeface="Roboto Black"/>
                <a:sym typeface="Roboto Black"/>
              </a:rPr>
              <a:t>Для молодежи! 15+</a:t>
            </a:r>
            <a:endParaRPr sz="1400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25B090"/>
              </a:solidFill>
              <a:latin typeface="+mn-lt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3A3838"/>
                </a:solidFill>
                <a:latin typeface="+mn-lt"/>
                <a:ea typeface="Roboto Black"/>
                <a:cs typeface="Roboto Black"/>
                <a:sym typeface="Roboto Black"/>
              </a:rPr>
              <a:t>Цель игры</a:t>
            </a:r>
            <a:r>
              <a:rPr lang="ru-RU" sz="1400" dirty="0">
                <a:solidFill>
                  <a:srgbClr val="25B090"/>
                </a:solidFill>
                <a:latin typeface="+mn-lt"/>
                <a:sym typeface="Arial"/>
              </a:rPr>
              <a:t> 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- прожить 10 лет, принимая различные финансовые решения, исходя из ограниченного бюджета. Симулятор обычных жизненных ситуаций с расходами, доходами, непредвиденными финансовыми рисками и прочим. Также участнику необходимо заработать как можно больше денег с помощью различных финансовых инструментов.</a:t>
            </a:r>
            <a:endParaRPr dirty="0">
              <a:latin typeface="+mn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 </a:t>
            </a:r>
            <a:endParaRPr dirty="0">
              <a:latin typeface="+mn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Игра учит планировать, принимать финансовые решения, критически мыслить и оценивать рентабельность своих вложений в условиях, приближенных к реальной̆ жизни.</a:t>
            </a:r>
            <a:endParaRPr dirty="0">
              <a:latin typeface="+mn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 </a:t>
            </a:r>
            <a:endParaRPr dirty="0">
              <a:latin typeface="+mn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 </a:t>
            </a:r>
            <a:endParaRPr dirty="0">
              <a:latin typeface="+mn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err="1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Онлайн-игра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 доступна на территории всей страны через приложения в </a:t>
            </a:r>
            <a:r>
              <a:rPr lang="ru-RU" sz="1400" b="1" dirty="0" err="1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App</a:t>
            </a: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 </a:t>
            </a:r>
            <a:r>
              <a:rPr lang="ru-RU" sz="1400" b="1" dirty="0" err="1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Store</a:t>
            </a: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 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и </a:t>
            </a:r>
            <a:r>
              <a:rPr lang="ru-RU" sz="1400" b="1" dirty="0" err="1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Play</a:t>
            </a: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 </a:t>
            </a:r>
            <a:r>
              <a:rPr lang="ru-RU" sz="1400" b="1" dirty="0" err="1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Маркет</a:t>
            </a:r>
            <a:endParaRPr sz="1400" b="1" dirty="0">
              <a:solidFill>
                <a:srgbClr val="3A3838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rgbClr val="3A3838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Игра разработана и предоставлена для использования генеральным партнером недель </a:t>
            </a: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ПАО «Сбербанк»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. </a:t>
            </a:r>
            <a:endParaRPr sz="1400" i="1" dirty="0">
              <a:solidFill>
                <a:srgbClr val="48702E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48702E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i="1" dirty="0">
              <a:solidFill>
                <a:srgbClr val="48702E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i="1" dirty="0">
                <a:solidFill>
                  <a:srgbClr val="7F7F7F"/>
                </a:solidFill>
                <a:latin typeface="+mn-lt"/>
                <a:ea typeface="Roboto"/>
                <a:cs typeface="Roboto"/>
                <a:sym typeface="Roboto"/>
              </a:rPr>
              <a:t>*Материалы </a:t>
            </a:r>
            <a:r>
              <a:rPr lang="ru-RU" sz="1400" i="1" dirty="0" err="1">
                <a:solidFill>
                  <a:srgbClr val="7F7F7F"/>
                </a:solidFill>
                <a:latin typeface="+mn-lt"/>
                <a:ea typeface="Roboto"/>
                <a:cs typeface="Roboto"/>
                <a:sym typeface="Roboto"/>
              </a:rPr>
              <a:t>онлайн-игры</a:t>
            </a:r>
            <a:r>
              <a:rPr lang="ru-RU" sz="1400" i="1" dirty="0">
                <a:solidFill>
                  <a:srgbClr val="7F7F7F"/>
                </a:solidFill>
                <a:latin typeface="+mn-lt"/>
                <a:ea typeface="Roboto"/>
                <a:cs typeface="Roboto"/>
                <a:sym typeface="Roboto"/>
              </a:rPr>
              <a:t> "Вклад в будущее" согласованы с экспертами Проекта.</a:t>
            </a:r>
            <a:endParaRPr dirty="0">
              <a:latin typeface="+mn-lt"/>
            </a:endParaRPr>
          </a:p>
        </p:txBody>
      </p:sp>
      <p:pic>
        <p:nvPicPr>
          <p:cNvPr id="448" name="Google Shape;448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6261" y="6340098"/>
            <a:ext cx="7127752" cy="548688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35"/>
          <p:cNvSpPr/>
          <p:nvPr/>
        </p:nvSpPr>
        <p:spPr>
          <a:xfrm>
            <a:off x="1604601" y="6456664"/>
            <a:ext cx="5767921" cy="31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ru-RU" sz="1600" b="1" u="sng" dirty="0">
                <a:solidFill>
                  <a:schemeClr val="hlink"/>
                </a:solidFill>
                <a:latin typeface="+mn-lt"/>
                <a:ea typeface="Roboto"/>
                <a:cs typeface="Roboto"/>
                <a:sym typeface="Roboto"/>
              </a:rPr>
              <a:t>Подробнее на портале</a:t>
            </a:r>
            <a:r>
              <a:rPr lang="en-US" sz="1600" dirty="0">
                <a:solidFill>
                  <a:schemeClr val="bg1"/>
                </a:solidFill>
                <a:latin typeface="+mn-lt"/>
                <a:ea typeface="Roboto"/>
                <a:cs typeface="Roboto"/>
                <a:sym typeface="Roboto"/>
              </a:rPr>
              <a:t>: </a:t>
            </a:r>
            <a:r>
              <a:rPr lang="en-US" sz="1600" b="1" dirty="0" err="1">
                <a:solidFill>
                  <a:schemeClr val="bg1"/>
                </a:solidFill>
                <a:latin typeface="+mn-lt"/>
              </a:rPr>
              <a:t>www.week.vashifinancy.ru</a:t>
            </a:r>
            <a:r>
              <a:rPr lang="en-US" sz="1600" b="1" dirty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pic>
        <p:nvPicPr>
          <p:cNvPr id="10" name="Google Shape;96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25388" y="234423"/>
            <a:ext cx="3018215" cy="6648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bject 2">
            <a:extLst>
              <a:ext uri="{FF2B5EF4-FFF2-40B4-BE49-F238E27FC236}">
                <a16:creationId xmlns="" xmlns:a16="http://schemas.microsoft.com/office/drawing/2014/main" id="{FEDB69AF-F0BE-4310-AD3B-AC3DC93573E1}"/>
              </a:ext>
            </a:extLst>
          </p:cNvPr>
          <p:cNvSpPr/>
          <p:nvPr/>
        </p:nvSpPr>
        <p:spPr>
          <a:xfrm>
            <a:off x="980388" y="204411"/>
            <a:ext cx="1967940" cy="6327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8AE9207-62D6-41EA-8C1E-B9783FD603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5592" y="29302"/>
            <a:ext cx="1478171" cy="94980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Google Shape;477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6261" y="6328523"/>
            <a:ext cx="6757362" cy="548688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sp>
        <p:nvSpPr>
          <p:cNvPr id="479" name="Google Shape;479;p38"/>
          <p:cNvSpPr txBox="1"/>
          <p:nvPr/>
        </p:nvSpPr>
        <p:spPr>
          <a:xfrm>
            <a:off x="891100" y="981097"/>
            <a:ext cx="6218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000">
                <a:solidFill>
                  <a:srgbClr val="29B291"/>
                </a:solidFill>
                <a:latin typeface="+mj-lt"/>
              </a:defRPr>
            </a:lvl1pPr>
          </a:lstStyle>
          <a:p>
            <a:r>
              <a:rPr lang="ru-RU" dirty="0"/>
              <a:t>ФИНАНСОВЫЕ ОНЛАЙН ЭКСКУРСИИ</a:t>
            </a:r>
            <a:endParaRPr dirty="0"/>
          </a:p>
        </p:txBody>
      </p:sp>
      <p:sp>
        <p:nvSpPr>
          <p:cNvPr id="480" name="Google Shape;480;p38"/>
          <p:cNvSpPr/>
          <p:nvPr/>
        </p:nvSpPr>
        <p:spPr>
          <a:xfrm>
            <a:off x="852094" y="3922775"/>
            <a:ext cx="6297000" cy="927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196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endParaRPr dirty="0">
              <a:sym typeface="Roboto"/>
            </a:endParaRPr>
          </a:p>
        </p:txBody>
      </p:sp>
      <p:sp>
        <p:nvSpPr>
          <p:cNvPr id="481" name="Google Shape;481;p38"/>
          <p:cNvSpPr/>
          <p:nvPr/>
        </p:nvSpPr>
        <p:spPr>
          <a:xfrm>
            <a:off x="824662" y="2170588"/>
            <a:ext cx="5171024" cy="170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3A383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2" name="Google Shape;482;p38"/>
          <p:cNvSpPr/>
          <p:nvPr/>
        </p:nvSpPr>
        <p:spPr>
          <a:xfrm>
            <a:off x="1005104" y="1397792"/>
            <a:ext cx="7073667" cy="1704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Экскурсии интересны и взрослым и детям. Формат мероприятия </a:t>
            </a:r>
            <a:r>
              <a:rPr lang="ru-RU" dirty="0">
                <a:latin typeface="+mn-lt"/>
                <a:sym typeface="Roboto Black"/>
              </a:rPr>
              <a:t>позволит:</a:t>
            </a:r>
            <a:endParaRPr lang="ru-RU" dirty="0">
              <a:latin typeface="+mn-lt"/>
            </a:endParaRPr>
          </a:p>
          <a:p>
            <a:pPr marL="285750" lvl="0" indent="-285750" algn="just">
              <a:lnSpc>
                <a:spcPct val="150000"/>
              </a:lnSpc>
              <a:buClr>
                <a:srgbClr val="25B090"/>
              </a:buClr>
              <a:buSzPts val="1400"/>
              <a:buFont typeface="Noto Sans Symbols"/>
              <a:buChar char="▪"/>
            </a:pPr>
            <a:r>
              <a:rPr lang="ru-RU" dirty="0">
                <a:latin typeface="+mn-lt"/>
                <a:sym typeface="Roboto"/>
              </a:rPr>
              <a:t>сформировать представление о работе финансовой организации,</a:t>
            </a:r>
            <a:endParaRPr lang="ru-RU" dirty="0">
              <a:latin typeface="+mn-lt"/>
            </a:endParaRPr>
          </a:p>
          <a:p>
            <a:pPr marL="285750" lvl="0" indent="-285750" algn="just">
              <a:lnSpc>
                <a:spcPct val="150000"/>
              </a:lnSpc>
              <a:buClr>
                <a:srgbClr val="25B090"/>
              </a:buClr>
              <a:buSzPts val="1400"/>
              <a:buFont typeface="Noto Sans Symbols"/>
              <a:buChar char="▪"/>
            </a:pPr>
            <a:r>
              <a:rPr lang="ru-RU" dirty="0">
                <a:latin typeface="+mn-lt"/>
                <a:sym typeface="Roboto"/>
              </a:rPr>
              <a:t>узнать про обращение с деньгами: история денег, откуда берутся деньги, как устроен банкомат, как распознать фальшивую купюру,</a:t>
            </a:r>
            <a:endParaRPr lang="ru-RU" dirty="0">
              <a:latin typeface="+mn-lt"/>
            </a:endParaRPr>
          </a:p>
          <a:p>
            <a:pPr marL="285750" lvl="0" indent="-285750" algn="just">
              <a:lnSpc>
                <a:spcPct val="150000"/>
              </a:lnSpc>
              <a:buClr>
                <a:srgbClr val="25B090"/>
              </a:buClr>
              <a:buSzPts val="1400"/>
              <a:buFont typeface="Noto Sans Symbols"/>
              <a:buChar char="▪"/>
            </a:pPr>
            <a:r>
              <a:rPr lang="ru-RU" dirty="0">
                <a:latin typeface="+mn-lt"/>
                <a:sym typeface="Roboto"/>
              </a:rPr>
              <a:t>получить новые знания.</a:t>
            </a:r>
            <a:endParaRPr lang="ru-RU" dirty="0">
              <a:latin typeface="+mn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</p:txBody>
      </p:sp>
      <p:sp>
        <p:nvSpPr>
          <p:cNvPr id="483" name="Google Shape;483;p38"/>
          <p:cNvSpPr/>
          <p:nvPr/>
        </p:nvSpPr>
        <p:spPr>
          <a:xfrm>
            <a:off x="814148" y="5506526"/>
            <a:ext cx="7642673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u="sng" dirty="0">
                <a:solidFill>
                  <a:srgbClr val="3A3838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400" u="sng" dirty="0">
              <a:solidFill>
                <a:srgbClr val="3A38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4" name="Google Shape;484;p38"/>
          <p:cNvSpPr/>
          <p:nvPr/>
        </p:nvSpPr>
        <p:spPr>
          <a:xfrm>
            <a:off x="1364694" y="6445165"/>
            <a:ext cx="33538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86" name="Google Shape;486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65651" y="2461471"/>
            <a:ext cx="3931024" cy="3211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9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5388" y="234423"/>
            <a:ext cx="3018215" cy="6648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005104" y="3762011"/>
            <a:ext cx="66846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>
                <a:solidFill>
                  <a:srgbClr val="29B291"/>
                </a:solidFill>
                <a:latin typeface="+mj-lt"/>
              </a:rPr>
              <a:t>ФИНАНСОВАЯ ГРАМОТНОСТЬ В РЕГИОНАХ</a:t>
            </a:r>
          </a:p>
          <a:p>
            <a:endParaRPr lang="ru-RU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 rot="10800000" flipV="1">
            <a:off x="980386" y="4328378"/>
            <a:ext cx="6129699" cy="1043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+mn-lt"/>
              </a:rPr>
              <a:t>Позволит получить достоверную информацию о доступных и актуальных возможностях получения знаний по финансовой грамотности в своем регионе.</a:t>
            </a:r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1632086" y="6398869"/>
            <a:ext cx="52383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u="sng" dirty="0">
                <a:solidFill>
                  <a:schemeClr val="hlink"/>
                </a:solidFill>
                <a:latin typeface="+mn-lt"/>
                <a:ea typeface="Roboto"/>
                <a:cs typeface="Roboto"/>
                <a:sym typeface="Roboto"/>
              </a:rPr>
              <a:t>Подробнее на портале</a:t>
            </a:r>
            <a:r>
              <a:rPr lang="en-US" sz="1600" dirty="0">
                <a:solidFill>
                  <a:schemeClr val="bg1"/>
                </a:solidFill>
                <a:latin typeface="+mn-lt"/>
                <a:ea typeface="Roboto"/>
                <a:cs typeface="Roboto"/>
                <a:sym typeface="Roboto"/>
              </a:rPr>
              <a:t>: </a:t>
            </a:r>
            <a:r>
              <a:rPr lang="en-US" sz="1600" b="1" dirty="0" err="1">
                <a:solidFill>
                  <a:schemeClr val="bg1"/>
                </a:solidFill>
                <a:latin typeface="+mn-lt"/>
              </a:rPr>
              <a:t>www.week.vashifinancy.ru</a:t>
            </a:r>
            <a:r>
              <a:rPr lang="en-US" sz="1600" b="1" dirty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3" name="object 2">
            <a:extLst>
              <a:ext uri="{FF2B5EF4-FFF2-40B4-BE49-F238E27FC236}">
                <a16:creationId xmlns="" xmlns:a16="http://schemas.microsoft.com/office/drawing/2014/main" id="{A069162D-4341-4E79-AFD9-FBC340235C69}"/>
              </a:ext>
            </a:extLst>
          </p:cNvPr>
          <p:cNvSpPr/>
          <p:nvPr/>
        </p:nvSpPr>
        <p:spPr>
          <a:xfrm>
            <a:off x="980388" y="204411"/>
            <a:ext cx="1967940" cy="6327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70FCB65-2F85-4589-8377-A8C6B8A61D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5592" y="29302"/>
            <a:ext cx="1478171" cy="9498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31805" y="266538"/>
            <a:ext cx="3018215" cy="66480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/>
          <p:nvPr/>
        </p:nvSpPr>
        <p:spPr>
          <a:xfrm>
            <a:off x="1207831" y="5104656"/>
            <a:ext cx="9496682" cy="1072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757070"/>
                </a:solidFill>
                <a:latin typeface="+mn-lt"/>
                <a:ea typeface="Roboto"/>
                <a:cs typeface="Roboto"/>
                <a:sym typeface="Roboto"/>
              </a:rPr>
              <a:t>ПОДДЕРЖКИ</a:t>
            </a:r>
            <a:r>
              <a:rPr lang="ru-RU" sz="1400" b="0" i="0" u="none" strike="noStrike" cap="none" dirty="0">
                <a:solidFill>
                  <a:srgbClr val="757070"/>
                </a:solidFill>
                <a:latin typeface="+mn-lt"/>
                <a:ea typeface="Roboto"/>
                <a:cs typeface="Roboto"/>
                <a:sym typeface="Roboto"/>
              </a:rPr>
              <a:t> ПРОЕКТА МИНИСТЕРСТВА ФИНАНСОВ</a:t>
            </a:r>
            <a:br>
              <a:rPr lang="ru-RU" sz="1400" b="0" i="0" u="none" strike="noStrike" cap="none" dirty="0">
                <a:solidFill>
                  <a:srgbClr val="757070"/>
                </a:solidFill>
                <a:latin typeface="+mn-lt"/>
                <a:ea typeface="Roboto"/>
                <a:cs typeface="Roboto"/>
                <a:sym typeface="Roboto"/>
              </a:rPr>
            </a:br>
            <a:r>
              <a:rPr lang="ru-RU" sz="1400" b="0" i="0" u="none" strike="noStrike" cap="none" dirty="0">
                <a:solidFill>
                  <a:srgbClr val="757070"/>
                </a:solidFill>
                <a:latin typeface="+mn-lt"/>
                <a:ea typeface="Roboto"/>
                <a:cs typeface="Roboto"/>
                <a:sym typeface="Roboto"/>
              </a:rPr>
              <a:t>РОССИЙСКОЙ ФЕДЕРАЦИИ И ВСЕМИРНОГО БАНКА «СОДЕЙСТВИЕ ПОВЫШЕНИЮ УРОВНЯ ФИНАНСОВОЙ ГРАМОТНОСТИ НАСЕЛЕНИЯ И РАЗВИТИЮ ФИНАНСОВОГО ОБРАЗОВАНИЯ В РОССИЙСКОЙ ФЕДЕРАЦИИ».</a:t>
            </a:r>
            <a:endParaRPr dirty="0">
              <a:latin typeface="+mn-lt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1767443" y="3231337"/>
            <a:ext cx="6497603" cy="163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rgbClr val="29B291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  <a:sym typeface="Arial"/>
              </a:rPr>
              <a:t>ВСЕРОССИЙСКОЙ НЕДЕЛИ ФИНАНСОВОЙ ГРАМОТНОСТИ </a:t>
            </a:r>
            <a:br>
              <a:rPr lang="ru-RU" sz="2000" b="0" i="0" u="none" strike="noStrike" cap="none" dirty="0">
                <a:solidFill>
                  <a:srgbClr val="29B291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  <a:sym typeface="Arial"/>
              </a:rPr>
            </a:br>
            <a:endParaRPr sz="2400" b="0" i="0" u="none" strike="noStrike" cap="none" dirty="0">
              <a:solidFill>
                <a:srgbClr val="29B291"/>
              </a:solidFill>
              <a:latin typeface="+mj-lt"/>
              <a:ea typeface="Segoe UI Historic" panose="020B0502040204020203" pitchFamily="34" charset="0"/>
              <a:cs typeface="Segoe UI Historic" panose="020B0502040204020203" pitchFamily="34" charset="0"/>
              <a:sym typeface="Calibri"/>
            </a:endParaRPr>
          </a:p>
        </p:txBody>
      </p:sp>
      <p:pic>
        <p:nvPicPr>
          <p:cNvPr id="7" name="Google Shape;20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23484" y="1217240"/>
            <a:ext cx="4868516" cy="379078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>
            <a:spLocks noGrp="1"/>
          </p:cNvSpPr>
          <p:nvPr>
            <p:ph type="subTitle" idx="1"/>
          </p:nvPr>
        </p:nvSpPr>
        <p:spPr>
          <a:xfrm>
            <a:off x="2857293" y="2099298"/>
            <a:ext cx="4744518" cy="688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000"/>
              <a:buNone/>
            </a:pPr>
            <a:r>
              <a:rPr lang="ru-RU" sz="2000" dirty="0">
                <a:solidFill>
                  <a:srgbClr val="3A3838"/>
                </a:solidFill>
                <a:latin typeface="+mj-lt"/>
                <a:ea typeface="Roboto"/>
                <a:cs typeface="Roboto"/>
                <a:sym typeface="Roboto"/>
              </a:rPr>
              <a:t>ПОЛОЖЕНИЕ О ПРОВЕДЕНИИ </a:t>
            </a:r>
            <a:endParaRPr sz="2000" dirty="0">
              <a:solidFill>
                <a:srgbClr val="29B291"/>
              </a:solidFill>
              <a:latin typeface="+mj-lt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="" xmlns:a16="http://schemas.microsoft.com/office/drawing/2014/main" id="{E6C6E222-09E3-4267-87AB-42BC3B1D4F78}"/>
              </a:ext>
            </a:extLst>
          </p:cNvPr>
          <p:cNvSpPr/>
          <p:nvPr/>
        </p:nvSpPr>
        <p:spPr>
          <a:xfrm>
            <a:off x="980388" y="204411"/>
            <a:ext cx="1967940" cy="6327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B6E9091D-F0AD-4C7E-8E39-6BB759B307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5592" y="29302"/>
            <a:ext cx="1478171" cy="9498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7815" y="1054348"/>
            <a:ext cx="7911318" cy="489504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121" name="Google Shape;121;p16"/>
          <p:cNvSpPr/>
          <p:nvPr/>
        </p:nvSpPr>
        <p:spPr>
          <a:xfrm>
            <a:off x="878216" y="1258950"/>
            <a:ext cx="8295762" cy="1033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SzPts val="1400"/>
              <a:defRPr/>
            </a:pPr>
            <a:r>
              <a:rPr lang="ru-RU" dirty="0">
                <a:latin typeface="+mn-lt"/>
                <a:cs typeface="Roboto"/>
              </a:rPr>
              <a:t>«Неделя финансовой грамотности 2020» является продолжением Всероссийских недель финансовой грамотности для детей и молодежи и Недель сбережений для взрослого населения. Данные мероприятия ежегодно проводятся с 2015г., при участии более 70 партнеров в более чем 80 регионах России. В мероприятиях недель уже приняли участие более 12 000 000 граждан. </a:t>
            </a:r>
            <a:endParaRPr lang="en-US" dirty="0">
              <a:latin typeface="+mn-lt"/>
              <a:cs typeface="Roboto"/>
            </a:endParaRPr>
          </a:p>
          <a:p>
            <a:pPr lvl="0" algn="just">
              <a:buSzPts val="1400"/>
              <a:defRPr/>
            </a:pPr>
            <a:endParaRPr lang="en-US" sz="1200" u="sng" dirty="0">
              <a:solidFill>
                <a:srgbClr val="FFFFFF"/>
              </a:solidFill>
              <a:latin typeface="+mn-lt"/>
              <a:ea typeface="Roboto"/>
              <a:cs typeface="Roboto"/>
              <a:sym typeface="Roboto"/>
              <a:hlinkClick r:id="rId4"/>
            </a:endParaRPr>
          </a:p>
          <a:p>
            <a:pPr lvl="0" algn="just">
              <a:buSzPts val="1400"/>
              <a:defRPr/>
            </a:pPr>
            <a:r>
              <a:rPr lang="ru-RU" sz="1200" u="sng" dirty="0">
                <a:solidFill>
                  <a:srgbClr val="FFFFFF"/>
                </a:solidFill>
                <a:latin typeface="+mn-lt"/>
                <a:ea typeface="Roboto"/>
                <a:cs typeface="Roboto"/>
                <a:sym typeface="Roboto"/>
                <a:hlinkClick r:id="rId4"/>
              </a:rPr>
              <a:t>Познакомится с отчетами прошлых недель</a:t>
            </a:r>
            <a:endParaRPr lang="ru-RU" sz="1200" u="sng" dirty="0">
              <a:latin typeface="+mn-lt"/>
              <a:ea typeface="Calibri"/>
              <a:cs typeface="Calibri"/>
              <a:sym typeface="Calibri"/>
            </a:endParaRPr>
          </a:p>
          <a:p>
            <a:pPr algn="just"/>
            <a:endParaRPr lang="ru-RU" dirty="0">
              <a:latin typeface="+mn-lt"/>
            </a:endParaRPr>
          </a:p>
          <a:p>
            <a:pPr algn="just"/>
            <a:endParaRPr lang="ru-RU" dirty="0">
              <a:solidFill>
                <a:srgbClr val="4CAF90"/>
              </a:solidFill>
              <a:latin typeface="+mn-lt"/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824172" y="887146"/>
            <a:ext cx="746966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29B291"/>
                </a:solidFill>
                <a:latin typeface="+mj-lt"/>
                <a:sym typeface="Arial"/>
              </a:rPr>
              <a:t>НЕДЕЛЯ ФИНАНСОВОЙ ГРАМОТНОСТИ</a:t>
            </a:r>
            <a:endParaRPr dirty="0">
              <a:latin typeface="+mj-lt"/>
            </a:endParaRPr>
          </a:p>
        </p:txBody>
      </p:sp>
      <p:sp>
        <p:nvSpPr>
          <p:cNvPr id="123" name="Google Shape;123;p16"/>
          <p:cNvSpPr/>
          <p:nvPr/>
        </p:nvSpPr>
        <p:spPr>
          <a:xfrm>
            <a:off x="1426710" y="3299274"/>
            <a:ext cx="2636659" cy="1431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9B291"/>
              </a:buClr>
              <a:buSzPts val="1400"/>
              <a:buFont typeface="Noto Sans Symbols"/>
              <a:buChar char="▪"/>
            </a:pPr>
            <a:endParaRPr dirty="0"/>
          </a:p>
        </p:txBody>
      </p:sp>
      <p:sp>
        <p:nvSpPr>
          <p:cNvPr id="124" name="Google Shape;124;p16"/>
          <p:cNvSpPr/>
          <p:nvPr/>
        </p:nvSpPr>
        <p:spPr>
          <a:xfrm>
            <a:off x="3633740" y="3407702"/>
            <a:ext cx="3905398" cy="132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29B291"/>
              </a:buClr>
              <a:buSzPts val="1400"/>
            </a:pPr>
            <a:endParaRPr dirty="0"/>
          </a:p>
        </p:txBody>
      </p:sp>
      <p:sp>
        <p:nvSpPr>
          <p:cNvPr id="126" name="Google Shape;126;p16"/>
          <p:cNvSpPr/>
          <p:nvPr/>
        </p:nvSpPr>
        <p:spPr>
          <a:xfrm>
            <a:off x="878216" y="3134313"/>
            <a:ext cx="6710605" cy="459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25B090"/>
                </a:solidFill>
                <a:latin typeface="+mn-lt"/>
                <a:cs typeface="Roboto"/>
                <a:sym typeface="Arial"/>
              </a:rPr>
              <a:t>Период проведения: с 24 октября по 31 октября 2020г.</a:t>
            </a:r>
            <a:endParaRPr dirty="0">
              <a:latin typeface="+mn-lt"/>
              <a:cs typeface="Roboto"/>
            </a:endParaRPr>
          </a:p>
        </p:txBody>
      </p:sp>
      <p:sp>
        <p:nvSpPr>
          <p:cNvPr id="128" name="Google Shape;128;p16"/>
          <p:cNvSpPr/>
          <p:nvPr/>
        </p:nvSpPr>
        <p:spPr>
          <a:xfrm>
            <a:off x="8834289" y="2285635"/>
            <a:ext cx="21339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85 РЕГИОНО РФ</a:t>
            </a:r>
            <a:endParaRPr dirty="0"/>
          </a:p>
        </p:txBody>
      </p:sp>
      <p:pic>
        <p:nvPicPr>
          <p:cNvPr id="15" name="Google Shape;9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5388" y="234423"/>
            <a:ext cx="3018215" cy="66480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 rot="10800000" flipV="1">
            <a:off x="878216" y="4466642"/>
            <a:ext cx="81201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4CAF90"/>
                </a:solidFill>
                <a:latin typeface="+mn-lt"/>
                <a:cs typeface="Roboto"/>
              </a:rPr>
              <a:t>Цель мероприятия</a:t>
            </a:r>
            <a:r>
              <a:rPr lang="ru-RU" dirty="0">
                <a:solidFill>
                  <a:srgbClr val="4CAF90"/>
                </a:solidFill>
                <a:latin typeface="+mn-lt"/>
                <a:cs typeface="Roboto"/>
              </a:rPr>
              <a:t>: </a:t>
            </a:r>
            <a:r>
              <a:rPr lang="ru-RU" dirty="0">
                <a:latin typeface="+mn-lt"/>
                <a:cs typeface="Roboto"/>
              </a:rPr>
              <a:t>обеспечить массовое распространение необходимой и достоверной информации, необходимой для грамотного решения финансовых вопросов в период </a:t>
            </a:r>
            <a:r>
              <a:rPr lang="ru-RU" dirty="0" err="1">
                <a:latin typeface="+mn-lt"/>
                <a:cs typeface="Roboto"/>
              </a:rPr>
              <a:t>посткоронокризиса</a:t>
            </a:r>
            <a:r>
              <a:rPr lang="ru-RU" dirty="0">
                <a:latin typeface="+mn-lt"/>
                <a:cs typeface="Roboto"/>
              </a:rPr>
              <a:t>  </a:t>
            </a:r>
          </a:p>
        </p:txBody>
      </p:sp>
      <p:sp>
        <p:nvSpPr>
          <p:cNvPr id="127" name="Google Shape;127;p16"/>
          <p:cNvSpPr/>
          <p:nvPr/>
        </p:nvSpPr>
        <p:spPr>
          <a:xfrm>
            <a:off x="878216" y="3607163"/>
            <a:ext cx="6873208" cy="54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/>
            <a:r>
              <a:rPr lang="ru-RU" b="1" dirty="0">
                <a:solidFill>
                  <a:srgbClr val="25B090"/>
                </a:solidFill>
                <a:latin typeface="+mn-lt"/>
                <a:cs typeface="Roboto"/>
                <a:sym typeface="Roboto Black"/>
              </a:rPr>
              <a:t>Аудитория: </a:t>
            </a:r>
            <a:r>
              <a:rPr lang="ru-RU" dirty="0">
                <a:solidFill>
                  <a:schemeClr val="tx1"/>
                </a:solidFill>
                <a:latin typeface="+mn-lt"/>
                <a:cs typeface="Roboto"/>
              </a:rPr>
              <a:t>российские семьи: включая школьников, взрослых и пенсионеров, а также сотрудники предприятий</a:t>
            </a:r>
            <a:r>
              <a:rPr lang="ru-RU" dirty="0">
                <a:solidFill>
                  <a:schemeClr val="bg1"/>
                </a:solidFill>
                <a:latin typeface="+mn-lt"/>
                <a:cs typeface="Roboto"/>
              </a:rPr>
              <a:t>.</a:t>
            </a:r>
            <a:endParaRPr dirty="0">
              <a:solidFill>
                <a:schemeClr val="bg1"/>
              </a:solidFill>
              <a:latin typeface="+mn-lt"/>
              <a:cs typeface="Roboto"/>
            </a:endParaRPr>
          </a:p>
        </p:txBody>
      </p:sp>
      <p:pic>
        <p:nvPicPr>
          <p:cNvPr id="21" name="Google Shape;194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63608" y="1779441"/>
            <a:ext cx="2581006" cy="1860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93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42114" y="3889412"/>
            <a:ext cx="2581791" cy="186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325;p2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99815" y="2431795"/>
            <a:ext cx="8174163" cy="58092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6"/>
          <p:cNvSpPr/>
          <p:nvPr/>
        </p:nvSpPr>
        <p:spPr>
          <a:xfrm>
            <a:off x="1648344" y="2620934"/>
            <a:ext cx="7914497" cy="307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ru-RU" sz="1600" b="1" dirty="0">
                <a:solidFill>
                  <a:srgbClr val="4CAF90"/>
                </a:solidFill>
                <a:latin typeface="+mn-lt"/>
                <a:sym typeface="Roboto"/>
              </a:rPr>
              <a:t>Место проведения: </a:t>
            </a:r>
            <a:r>
              <a:rPr lang="ru-RU" sz="1600" dirty="0">
                <a:solidFill>
                  <a:schemeClr val="bg1"/>
                </a:solidFill>
                <a:latin typeface="+mn-lt"/>
                <a:ea typeface="Roboto"/>
                <a:cs typeface="Roboto"/>
                <a:sym typeface="Roboto"/>
              </a:rPr>
              <a:t>интернет портал: </a:t>
            </a:r>
            <a:r>
              <a:rPr lang="ru-RU" sz="1600" dirty="0" err="1">
                <a:solidFill>
                  <a:schemeClr val="bg1"/>
                </a:solidFill>
                <a:latin typeface="+mn-lt"/>
              </a:rPr>
              <a:t>www.week.vashifinancy.ru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 </a:t>
            </a:r>
            <a:endParaRPr sz="1600" dirty="0">
              <a:solidFill>
                <a:schemeClr val="bg1"/>
              </a:solidFill>
              <a:latin typeface="+mn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pic>
        <p:nvPicPr>
          <p:cNvPr id="24" name="Google Shape;325;p2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>
            <a:off x="1138699" y="5782267"/>
            <a:ext cx="8174163" cy="5268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 rot="10800000" flipV="1">
            <a:off x="1756432" y="5869679"/>
            <a:ext cx="80120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>
                <a:solidFill>
                  <a:srgbClr val="4CAF90"/>
                </a:solidFill>
                <a:latin typeface="+mn-lt"/>
                <a:sym typeface="Roboto"/>
              </a:rPr>
              <a:t>Ознакомится с отчетами прошлых Недель</a:t>
            </a:r>
            <a:r>
              <a:rPr lang="ru-RU" sz="1600" dirty="0">
                <a:solidFill>
                  <a:schemeClr val="bg1"/>
                </a:solidFill>
                <a:latin typeface="+mn-lt"/>
                <a:ea typeface="Roboto"/>
                <a:cs typeface="Roboto"/>
                <a:sym typeface="Roboto"/>
              </a:rPr>
              <a:t>: </a:t>
            </a:r>
            <a:r>
              <a:rPr lang="ru-RU" sz="1600" dirty="0" err="1">
                <a:solidFill>
                  <a:schemeClr val="bg1"/>
                </a:solidFill>
                <a:latin typeface="+mn-lt"/>
              </a:rPr>
              <a:t>www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.</a:t>
            </a:r>
            <a:r>
              <a:rPr lang="en-US" sz="1600" dirty="0" err="1">
                <a:solidFill>
                  <a:schemeClr val="bg1"/>
                </a:solidFill>
                <a:latin typeface="+mn-lt"/>
              </a:rPr>
              <a:t>ncfg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.</a:t>
            </a:r>
            <a:r>
              <a:rPr lang="ru-RU" sz="1600" dirty="0" err="1">
                <a:solidFill>
                  <a:schemeClr val="bg1"/>
                </a:solidFill>
                <a:latin typeface="+mn-lt"/>
              </a:rPr>
              <a:t>ru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2" name="object 2">
            <a:extLst>
              <a:ext uri="{FF2B5EF4-FFF2-40B4-BE49-F238E27FC236}">
                <a16:creationId xmlns="" xmlns:a16="http://schemas.microsoft.com/office/drawing/2014/main" id="{1999E81A-5BBA-4B49-8C6B-06D501CA7A3A}"/>
              </a:ext>
            </a:extLst>
          </p:cNvPr>
          <p:cNvSpPr/>
          <p:nvPr/>
        </p:nvSpPr>
        <p:spPr>
          <a:xfrm>
            <a:off x="980388" y="204411"/>
            <a:ext cx="1967940" cy="63273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E27A29C-59E7-41A3-8751-0CA3E58F12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5592" y="29302"/>
            <a:ext cx="1478171" cy="9498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874713" y="898999"/>
            <a:ext cx="302030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29B291"/>
                </a:solidFill>
                <a:latin typeface="+mj-lt"/>
                <a:sym typeface="Arial"/>
              </a:rPr>
              <a:t>ПАРТНЕРЫ НЕДЕЛИ</a:t>
            </a:r>
            <a:endParaRPr sz="2000" dirty="0">
              <a:solidFill>
                <a:srgbClr val="29B291"/>
              </a:solidFill>
              <a:latin typeface="+mj-lt"/>
              <a:sym typeface="Arial"/>
            </a:endParaRPr>
          </a:p>
        </p:txBody>
      </p:sp>
      <p:sp>
        <p:nvSpPr>
          <p:cNvPr id="136" name="Google Shape;136;p17"/>
          <p:cNvSpPr/>
          <p:nvPr/>
        </p:nvSpPr>
        <p:spPr>
          <a:xfrm>
            <a:off x="874713" y="1582981"/>
            <a:ext cx="10230062" cy="4469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Недели проводятся при поддержки </a:t>
            </a: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Проекта по повышению финансовой грамотности Минфина России. 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Организатор мероприятия «Национальный центр финансовой грамотности», совместно с партнерами: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+mn-lt"/>
            </a:endParaRPr>
          </a:p>
          <a:p>
            <a:pPr marL="342900" lvl="0" indent="-342900" algn="just">
              <a:buClr>
                <a:srgbClr val="29B291"/>
              </a:buClr>
              <a:buSzPts val="1400"/>
              <a:buFont typeface="Noto Sans Symbols"/>
              <a:buChar char="▪"/>
            </a:pPr>
            <a:r>
              <a:rPr lang="ru-RU" b="1" dirty="0">
                <a:solidFill>
                  <a:srgbClr val="29B291"/>
                </a:solidFill>
                <a:latin typeface="+mn-lt"/>
                <a:sym typeface="Roboto"/>
              </a:rPr>
              <a:t>государственные органы: 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Минфин России, Центральный банк России, </a:t>
            </a:r>
            <a:r>
              <a:rPr lang="ru-RU" sz="1400" dirty="0" err="1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Роспотребнадзор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, </a:t>
            </a:r>
            <a:r>
              <a:rPr lang="ru-RU" dirty="0">
                <a:latin typeface="+mn-lt"/>
              </a:rPr>
              <a:t>Налоговый фонд, Пенсионный фонд РФ, ОМВД России,  Департамент труда и социальной защиты населения, Федеральное агентство по делам молодежи и многие другие;</a:t>
            </a:r>
            <a:endParaRPr sz="1400" dirty="0">
              <a:solidFill>
                <a:srgbClr val="3A3838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342900" lvl="0" indent="-342900" algn="just">
              <a:buClr>
                <a:srgbClr val="29B291"/>
              </a:buClr>
              <a:buSzPts val="1400"/>
              <a:buFont typeface="Noto Sans Symbols"/>
              <a:buChar char="▪"/>
            </a:pPr>
            <a:r>
              <a:rPr lang="ru-RU" b="1" dirty="0">
                <a:solidFill>
                  <a:srgbClr val="29B291"/>
                </a:solidFill>
                <a:latin typeface="+mn-lt"/>
                <a:sym typeface="Roboto"/>
              </a:rPr>
              <a:t>финансовые организации: </a:t>
            </a:r>
            <a:r>
              <a:rPr lang="ru-RU" dirty="0">
                <a:latin typeface="+mn-lt"/>
              </a:rPr>
              <a:t>банки, страховые и инвестиционные компании, платежные системы, среди которых: Сбербанк России, Почта банк, МТС банк, </a:t>
            </a:r>
            <a:r>
              <a:rPr lang="ru-RU" dirty="0" err="1">
                <a:latin typeface="+mn-lt"/>
              </a:rPr>
              <a:t>Хоум</a:t>
            </a:r>
            <a:r>
              <a:rPr lang="ru-RU" dirty="0">
                <a:latin typeface="+mn-lt"/>
              </a:rPr>
              <a:t> кредит банк, ПС МИР, СК «ВСК», агентство «</a:t>
            </a:r>
            <a:r>
              <a:rPr lang="ru-RU" dirty="0" err="1">
                <a:latin typeface="+mn-lt"/>
              </a:rPr>
              <a:t>Финам</a:t>
            </a:r>
            <a:r>
              <a:rPr lang="ru-RU" dirty="0">
                <a:latin typeface="+mn-lt"/>
              </a:rPr>
              <a:t>», Ренессанс, БКС и многие другие</a:t>
            </a:r>
            <a:r>
              <a:rPr lang="ru-RU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;</a:t>
            </a:r>
          </a:p>
          <a:p>
            <a:pPr marL="342900" lvl="0" indent="-342900" algn="just">
              <a:buClr>
                <a:srgbClr val="29B291"/>
              </a:buClr>
              <a:buSzPts val="1400"/>
              <a:buFont typeface="Noto Sans Symbols"/>
              <a:buChar char="▪"/>
            </a:pPr>
            <a:r>
              <a:rPr lang="ru-RU" b="1" dirty="0">
                <a:solidFill>
                  <a:srgbClr val="29B291"/>
                </a:solidFill>
                <a:latin typeface="+mn-lt"/>
              </a:rPr>
              <a:t>региональные представительства</a:t>
            </a:r>
            <a:r>
              <a:rPr lang="ru-RU" b="1" dirty="0">
                <a:latin typeface="+mn-lt"/>
              </a:rPr>
              <a:t> </a:t>
            </a:r>
            <a:r>
              <a:rPr lang="ru-RU" dirty="0">
                <a:latin typeface="+mn-lt"/>
              </a:rPr>
              <a:t>администрации краев и областей;</a:t>
            </a:r>
          </a:p>
          <a:p>
            <a:pPr marL="342900" lvl="0" indent="-342900" algn="just">
              <a:buClr>
                <a:srgbClr val="29B291"/>
              </a:buClr>
              <a:buSzPts val="1400"/>
              <a:buFont typeface="Noto Sans Symbols"/>
              <a:buChar char="▪"/>
            </a:pPr>
            <a:r>
              <a:rPr lang="ru-RU" b="1" dirty="0">
                <a:solidFill>
                  <a:srgbClr val="29B291"/>
                </a:solidFill>
                <a:latin typeface="+mn-lt"/>
              </a:rPr>
              <a:t>образовательные организации: </a:t>
            </a:r>
            <a:r>
              <a:rPr lang="ru-RU" dirty="0">
                <a:latin typeface="+mn-lt"/>
              </a:rPr>
              <a:t>Информационное агентство Р.И.М., МГУ им. М.В. Ломоносова, Национальный университет «Высшая школа экономики», Финансовый университет, образовательный портал «</a:t>
            </a:r>
            <a:r>
              <a:rPr lang="ru-RU" dirty="0" err="1">
                <a:latin typeface="+mn-lt"/>
              </a:rPr>
              <a:t>Инфоурок</a:t>
            </a:r>
            <a:r>
              <a:rPr lang="ru-RU" dirty="0">
                <a:latin typeface="+mn-lt"/>
              </a:rPr>
              <a:t>», онлайн-школа «</a:t>
            </a:r>
            <a:r>
              <a:rPr lang="ru-RU" dirty="0" err="1">
                <a:latin typeface="+mn-lt"/>
              </a:rPr>
              <a:t>Фоксфорд</a:t>
            </a:r>
            <a:r>
              <a:rPr lang="ru-RU" dirty="0">
                <a:latin typeface="+mn-lt"/>
              </a:rPr>
              <a:t>», цифровая образовательная платформа «</a:t>
            </a:r>
            <a:r>
              <a:rPr lang="ru-RU" dirty="0" err="1">
                <a:latin typeface="+mn-lt"/>
              </a:rPr>
              <a:t>Дневник.ру</a:t>
            </a:r>
            <a:r>
              <a:rPr lang="ru-RU" dirty="0">
                <a:latin typeface="+mn-lt"/>
              </a:rPr>
              <a:t>»;</a:t>
            </a:r>
          </a:p>
          <a:p>
            <a:pPr marL="342900" lvl="0" indent="-342900" algn="just">
              <a:buClr>
                <a:srgbClr val="29B291"/>
              </a:buClr>
              <a:buSzPts val="1400"/>
              <a:buFont typeface="Noto Sans Symbols"/>
              <a:buChar char="▪"/>
            </a:pPr>
            <a:r>
              <a:rPr lang="ru-RU" b="1" dirty="0">
                <a:solidFill>
                  <a:srgbClr val="29B291"/>
                </a:solidFill>
                <a:latin typeface="+mn-lt"/>
              </a:rPr>
              <a:t>иные партнеры: </a:t>
            </a:r>
            <a:r>
              <a:rPr lang="ru-RU" dirty="0">
                <a:latin typeface="+mn-lt"/>
              </a:rPr>
              <a:t>социальная сеть «Одноклассники», </a:t>
            </a:r>
            <a:r>
              <a:rPr lang="ru-RU" dirty="0" err="1">
                <a:latin typeface="+mn-lt"/>
              </a:rPr>
              <a:t>Сравни.ру</a:t>
            </a:r>
            <a:r>
              <a:rPr lang="ru-RU" dirty="0">
                <a:latin typeface="+mn-lt"/>
              </a:rPr>
              <a:t>  операторы сотовой связи, крупные работодатели, онлайн-кинотеатры, сервисы электронных книг, </a:t>
            </a:r>
            <a:r>
              <a:rPr lang="ru-RU" dirty="0" err="1">
                <a:latin typeface="+mn-lt"/>
              </a:rPr>
              <a:t>блогеры</a:t>
            </a:r>
            <a:r>
              <a:rPr lang="ru-RU" dirty="0">
                <a:latin typeface="+mn-lt"/>
              </a:rPr>
              <a:t>. </a:t>
            </a:r>
            <a:endParaRPr dirty="0">
              <a:latin typeface="+mn-lt"/>
            </a:endParaRPr>
          </a:p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rgbClr val="29B291"/>
              </a:buClr>
              <a:buSzPts val="1400"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Roboto"/>
              <a:cs typeface="Roboto"/>
              <a:sym typeface="Roboto"/>
            </a:endParaRPr>
          </a:p>
          <a:p>
            <a:pPr algn="just">
              <a:buClr>
                <a:srgbClr val="29B291"/>
              </a:buClr>
              <a:buSzPts val="1400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Информационный охват мероприятий Проекта 130 млн человек, публикации в СМИ о Проекте  более 35 000, охват в соц. сетях 8,5 млн человек.</a:t>
            </a:r>
          </a:p>
          <a:p>
            <a:pPr algn="just">
              <a:buClr>
                <a:srgbClr val="29B291"/>
              </a:buClr>
              <a:buSzPts val="1400"/>
            </a:pPr>
            <a:endParaRPr lang="ru-RU" dirty="0">
              <a:solidFill>
                <a:srgbClr val="4CAF90"/>
              </a:solidFill>
              <a:latin typeface="+mn-lt"/>
            </a:endParaRPr>
          </a:p>
          <a:p>
            <a:pPr algn="just">
              <a:buClr>
                <a:srgbClr val="29B291"/>
              </a:buClr>
              <a:buSzPts val="1400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Результаты Всероссийской недели финансовой грамотности для детей и молодежи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rgbClr val="29B291"/>
              </a:buClr>
              <a:buSzPts val="1400"/>
            </a:pPr>
            <a:endParaRPr dirty="0">
              <a:latin typeface="+mn-lt"/>
            </a:endParaRPr>
          </a:p>
        </p:txBody>
      </p:sp>
      <p:pic>
        <p:nvPicPr>
          <p:cNvPr id="7" name="Google Shape;9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25388" y="234423"/>
            <a:ext cx="3018215" cy="6648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bject 2">
            <a:extLst>
              <a:ext uri="{FF2B5EF4-FFF2-40B4-BE49-F238E27FC236}">
                <a16:creationId xmlns="" xmlns:a16="http://schemas.microsoft.com/office/drawing/2014/main" id="{98B61316-FC70-4918-AA92-5891BF3F2639}"/>
              </a:ext>
            </a:extLst>
          </p:cNvPr>
          <p:cNvSpPr/>
          <p:nvPr/>
        </p:nvSpPr>
        <p:spPr>
          <a:xfrm>
            <a:off x="980388" y="204411"/>
            <a:ext cx="1967940" cy="6327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AB19681-42D4-4051-A611-BA32AFC5BF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5592" y="29302"/>
            <a:ext cx="1478171" cy="9498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sp>
        <p:nvSpPr>
          <p:cNvPr id="172" name="Google Shape;172;p19"/>
          <p:cNvSpPr txBox="1"/>
          <p:nvPr/>
        </p:nvSpPr>
        <p:spPr>
          <a:xfrm>
            <a:off x="874713" y="880064"/>
            <a:ext cx="463673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29B291"/>
                </a:solidFill>
                <a:latin typeface="+mj-lt"/>
                <a:sym typeface="Arial"/>
              </a:rPr>
              <a:t>КЛЮЧЕВЫЕ ТЕМЫ НЕДЕЛИ-2020  </a:t>
            </a:r>
            <a:endParaRPr sz="2000" dirty="0">
              <a:solidFill>
                <a:srgbClr val="29B291"/>
              </a:solidFill>
              <a:latin typeface="+mj-lt"/>
              <a:sym typeface="Arial"/>
            </a:endParaRPr>
          </a:p>
        </p:txBody>
      </p:sp>
      <p:sp>
        <p:nvSpPr>
          <p:cNvPr id="173" name="Google Shape;173;p19"/>
          <p:cNvSpPr/>
          <p:nvPr/>
        </p:nvSpPr>
        <p:spPr>
          <a:xfrm>
            <a:off x="669729" y="1466839"/>
            <a:ext cx="9171854" cy="293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just">
              <a:buClr>
                <a:srgbClr val="4CAF90"/>
              </a:buClr>
              <a:buFont typeface="Arial"/>
              <a:buChar char="•"/>
            </a:pPr>
            <a:r>
              <a:rPr lang="ru-RU" dirty="0">
                <a:latin typeface="+mn-lt"/>
              </a:rPr>
              <a:t>Кредиты, кредитные каникулы и кредитная история – влияние </a:t>
            </a:r>
            <a:r>
              <a:rPr lang="ru-RU" dirty="0" err="1">
                <a:latin typeface="+mn-lt"/>
              </a:rPr>
              <a:t>коронаризиса</a:t>
            </a:r>
            <a:r>
              <a:rPr lang="ru-RU" dirty="0">
                <a:latin typeface="+mn-lt"/>
              </a:rPr>
              <a:t> и меры предосторожности;</a:t>
            </a:r>
          </a:p>
          <a:p>
            <a:pPr marL="285750" lvl="0" indent="-285750" algn="just">
              <a:buClr>
                <a:srgbClr val="4CAF90"/>
              </a:buClr>
              <a:buFont typeface="Arial"/>
              <a:buChar char="•"/>
            </a:pPr>
            <a:r>
              <a:rPr lang="ru-RU" dirty="0">
                <a:latin typeface="+mn-lt"/>
              </a:rPr>
              <a:t>Льготы, субсидии и прочие актуальные формы финансовой поддержки; </a:t>
            </a:r>
          </a:p>
          <a:p>
            <a:pPr marL="285750" lvl="0" indent="-285750" algn="just">
              <a:buClr>
                <a:srgbClr val="4CAF90"/>
              </a:buClr>
              <a:buFont typeface="Arial"/>
              <a:buChar char="•"/>
            </a:pPr>
            <a:r>
              <a:rPr lang="ru-RU" dirty="0">
                <a:latin typeface="+mn-lt"/>
              </a:rPr>
              <a:t>Финансовая самооборона в условиях </a:t>
            </a:r>
            <a:r>
              <a:rPr lang="ru-RU" dirty="0" err="1">
                <a:latin typeface="+mn-lt"/>
              </a:rPr>
              <a:t>коронакризиса</a:t>
            </a:r>
            <a:r>
              <a:rPr lang="ru-RU" dirty="0">
                <a:latin typeface="+mn-lt"/>
              </a:rPr>
              <a:t>;</a:t>
            </a:r>
          </a:p>
          <a:p>
            <a:pPr marL="285750" lvl="0" indent="-285750" algn="just">
              <a:buClr>
                <a:srgbClr val="4CAF90"/>
              </a:buClr>
              <a:buFont typeface="Arial"/>
              <a:buChar char="•"/>
            </a:pPr>
            <a:r>
              <a:rPr lang="ru-RU" dirty="0">
                <a:latin typeface="+mn-lt"/>
              </a:rPr>
              <a:t>Адаптация бюджета к новым экономическим условиям; </a:t>
            </a:r>
          </a:p>
          <a:p>
            <a:pPr marL="285750" lvl="0" indent="-285750" algn="just">
              <a:buClr>
                <a:srgbClr val="4CAF90"/>
              </a:buClr>
              <a:buFont typeface="Arial"/>
              <a:buChar char="•"/>
            </a:pPr>
            <a:r>
              <a:rPr lang="ru-RU" dirty="0" err="1">
                <a:latin typeface="+mn-lt"/>
              </a:rPr>
              <a:t>Кибермошейничества</a:t>
            </a:r>
            <a:r>
              <a:rPr lang="ru-RU" dirty="0">
                <a:latin typeface="+mn-lt"/>
              </a:rPr>
              <a:t> и </a:t>
            </a:r>
            <a:r>
              <a:rPr lang="ru-RU" dirty="0" err="1">
                <a:latin typeface="+mn-lt"/>
              </a:rPr>
              <a:t>киберзащита</a:t>
            </a:r>
            <a:r>
              <a:rPr lang="ru-RU" dirty="0">
                <a:latin typeface="+mn-lt"/>
              </a:rPr>
              <a:t>;</a:t>
            </a:r>
          </a:p>
          <a:p>
            <a:pPr marL="285750" lvl="0" indent="-285750" algn="just">
              <a:buClr>
                <a:srgbClr val="4CAF90"/>
              </a:buClr>
              <a:buFont typeface="Arial"/>
              <a:buChar char="•"/>
            </a:pPr>
            <a:r>
              <a:rPr lang="ru-RU" dirty="0">
                <a:latin typeface="+mn-lt"/>
              </a:rPr>
              <a:t>Повышение финансовой устойчивости: набор первых мер;</a:t>
            </a:r>
          </a:p>
          <a:p>
            <a:pPr marL="285750" lvl="0" indent="-285750" algn="just">
              <a:buClr>
                <a:srgbClr val="4CAF90"/>
              </a:buClr>
              <a:buFont typeface="Arial"/>
              <a:buChar char="•"/>
            </a:pPr>
            <a:r>
              <a:rPr lang="ru-RU" dirty="0">
                <a:latin typeface="+mn-lt"/>
              </a:rPr>
              <a:t>Разговоры с детьми на непростые финансовые темы - потеря работы, кредитные обязательства, вынужденный переезд, необходимость сокращения расходов;</a:t>
            </a:r>
          </a:p>
          <a:p>
            <a:pPr marL="285750" lvl="0" indent="-285750" algn="just">
              <a:buClr>
                <a:srgbClr val="4CAF90"/>
              </a:buClr>
              <a:buFont typeface="Arial"/>
              <a:buChar char="•"/>
            </a:pPr>
            <a:r>
              <a:rPr lang="ru-RU" dirty="0">
                <a:latin typeface="+mn-lt"/>
              </a:rPr>
              <a:t>Финансовая сторона образования на </a:t>
            </a:r>
            <a:r>
              <a:rPr lang="ru-RU" dirty="0" err="1">
                <a:latin typeface="+mn-lt"/>
              </a:rPr>
              <a:t>удаленке</a:t>
            </a:r>
            <a:r>
              <a:rPr lang="ru-RU" dirty="0">
                <a:latin typeface="+mn-lt"/>
              </a:rPr>
              <a:t> – курсы, репетиторы, налоговые льготы и мотивация; </a:t>
            </a:r>
          </a:p>
          <a:p>
            <a:pPr marL="285750" lvl="0" indent="-285750" algn="just">
              <a:buClr>
                <a:srgbClr val="4CAF90"/>
              </a:buClr>
              <a:buFont typeface="Arial"/>
              <a:buChar char="•"/>
            </a:pPr>
            <a:r>
              <a:rPr lang="ru-RU" dirty="0">
                <a:latin typeface="+mn-lt"/>
              </a:rPr>
              <a:t>И многое другое из первых уст от ведущих экспертов страны!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3A3838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174" name="Google Shape;174;p19"/>
          <p:cNvSpPr/>
          <p:nvPr/>
        </p:nvSpPr>
        <p:spPr>
          <a:xfrm>
            <a:off x="783119" y="1019641"/>
            <a:ext cx="49487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76" name="Google Shape;17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16732" y="4305246"/>
            <a:ext cx="2466740" cy="1533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05995" y="4305246"/>
            <a:ext cx="2465045" cy="153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25388" y="234423"/>
            <a:ext cx="3018215" cy="664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95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29164" y="4305246"/>
            <a:ext cx="2368595" cy="15331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bject 2">
            <a:extLst>
              <a:ext uri="{FF2B5EF4-FFF2-40B4-BE49-F238E27FC236}">
                <a16:creationId xmlns="" xmlns:a16="http://schemas.microsoft.com/office/drawing/2014/main" id="{649362D8-8A31-481A-B4C6-16A79A177EDA}"/>
              </a:ext>
            </a:extLst>
          </p:cNvPr>
          <p:cNvSpPr/>
          <p:nvPr/>
        </p:nvSpPr>
        <p:spPr>
          <a:xfrm>
            <a:off x="980388" y="204411"/>
            <a:ext cx="1967940" cy="6327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35C6DFA-29A8-47CC-B15C-D6B69D34EE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5592" y="29302"/>
            <a:ext cx="1478171" cy="9498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sp>
        <p:nvSpPr>
          <p:cNvPr id="214" name="Google Shape;214;p22"/>
          <p:cNvSpPr/>
          <p:nvPr/>
        </p:nvSpPr>
        <p:spPr>
          <a:xfrm>
            <a:off x="736600" y="19812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2"/>
          <p:cNvSpPr/>
          <p:nvPr/>
        </p:nvSpPr>
        <p:spPr>
          <a:xfrm>
            <a:off x="6375400" y="137160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2"/>
          <p:cNvSpPr/>
          <p:nvPr/>
        </p:nvSpPr>
        <p:spPr>
          <a:xfrm>
            <a:off x="3554413" y="37592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2"/>
          <p:cNvSpPr/>
          <p:nvPr/>
        </p:nvSpPr>
        <p:spPr>
          <a:xfrm>
            <a:off x="8382000" y="-1"/>
            <a:ext cx="3810000" cy="45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2"/>
          <p:cNvSpPr txBox="1"/>
          <p:nvPr/>
        </p:nvSpPr>
        <p:spPr>
          <a:xfrm>
            <a:off x="895900" y="864720"/>
            <a:ext cx="272393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29B291"/>
                </a:solidFill>
                <a:latin typeface="+mj-lt"/>
                <a:sym typeface="Arial"/>
              </a:rPr>
              <a:t>ЗАДАЧИ НЕДЕЛИ </a:t>
            </a:r>
            <a:endParaRPr sz="2000" dirty="0">
              <a:solidFill>
                <a:srgbClr val="29B291"/>
              </a:solidFill>
              <a:latin typeface="+mj-lt"/>
              <a:sym typeface="Arial"/>
            </a:endParaRPr>
          </a:p>
        </p:txBody>
      </p:sp>
      <p:sp>
        <p:nvSpPr>
          <p:cNvPr id="219" name="Google Shape;219;p22"/>
          <p:cNvSpPr/>
          <p:nvPr/>
        </p:nvSpPr>
        <p:spPr>
          <a:xfrm>
            <a:off x="895900" y="1448402"/>
            <a:ext cx="612000" cy="612000"/>
          </a:xfrm>
          <a:prstGeom prst="ellipse">
            <a:avLst/>
          </a:prstGeom>
          <a:solidFill>
            <a:srgbClr val="FFCB2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2"/>
          <p:cNvSpPr/>
          <p:nvPr/>
        </p:nvSpPr>
        <p:spPr>
          <a:xfrm>
            <a:off x="895900" y="2542102"/>
            <a:ext cx="612000" cy="612000"/>
          </a:xfrm>
          <a:prstGeom prst="ellipse">
            <a:avLst/>
          </a:prstGeom>
          <a:solidFill>
            <a:srgbClr val="FFCB2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2"/>
          <p:cNvSpPr txBox="1"/>
          <p:nvPr/>
        </p:nvSpPr>
        <p:spPr>
          <a:xfrm>
            <a:off x="956155" y="1523383"/>
            <a:ext cx="4914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222" name="Google Shape;222;p22"/>
          <p:cNvSpPr/>
          <p:nvPr/>
        </p:nvSpPr>
        <p:spPr>
          <a:xfrm>
            <a:off x="895900" y="3653221"/>
            <a:ext cx="612000" cy="612000"/>
          </a:xfrm>
          <a:prstGeom prst="ellipse">
            <a:avLst/>
          </a:prstGeom>
          <a:solidFill>
            <a:srgbClr val="FFCB2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2"/>
          <p:cNvSpPr txBox="1"/>
          <p:nvPr/>
        </p:nvSpPr>
        <p:spPr>
          <a:xfrm>
            <a:off x="956155" y="2612252"/>
            <a:ext cx="4914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224" name="Google Shape;224;p22"/>
          <p:cNvSpPr/>
          <p:nvPr/>
        </p:nvSpPr>
        <p:spPr>
          <a:xfrm>
            <a:off x="895900" y="4671182"/>
            <a:ext cx="612000" cy="612000"/>
          </a:xfrm>
          <a:prstGeom prst="ellipse">
            <a:avLst/>
          </a:prstGeom>
          <a:solidFill>
            <a:srgbClr val="FFCB2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2"/>
          <p:cNvSpPr txBox="1"/>
          <p:nvPr/>
        </p:nvSpPr>
        <p:spPr>
          <a:xfrm>
            <a:off x="957769" y="3728202"/>
            <a:ext cx="4914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26" name="Google Shape;226;p22"/>
          <p:cNvSpPr/>
          <p:nvPr/>
        </p:nvSpPr>
        <p:spPr>
          <a:xfrm>
            <a:off x="895900" y="5712894"/>
            <a:ext cx="612000" cy="612000"/>
          </a:xfrm>
          <a:prstGeom prst="ellipse">
            <a:avLst/>
          </a:prstGeom>
          <a:solidFill>
            <a:srgbClr val="FFCB2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2"/>
          <p:cNvSpPr txBox="1"/>
          <p:nvPr/>
        </p:nvSpPr>
        <p:spPr>
          <a:xfrm>
            <a:off x="956155" y="4746349"/>
            <a:ext cx="4914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228" name="Google Shape;228;p22"/>
          <p:cNvSpPr txBox="1"/>
          <p:nvPr/>
        </p:nvSpPr>
        <p:spPr>
          <a:xfrm>
            <a:off x="957769" y="5788061"/>
            <a:ext cx="4914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229" name="Google Shape;229;p22"/>
          <p:cNvSpPr txBox="1"/>
          <p:nvPr/>
        </p:nvSpPr>
        <p:spPr>
          <a:xfrm>
            <a:off x="1925312" y="1316954"/>
            <a:ext cx="824203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Привлечение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 внимания детской и молодежной аудитории и родителей к теме разумного финансового поведения, финансовой безопасности, а также защиты своих прав как потребителей финансовых услуг</a:t>
            </a:r>
            <a:r>
              <a:rPr lang="en-US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.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 </a:t>
            </a:r>
            <a:endParaRPr dirty="0">
              <a:latin typeface="+mn-lt"/>
            </a:endParaRPr>
          </a:p>
        </p:txBody>
      </p:sp>
      <p:sp>
        <p:nvSpPr>
          <p:cNvPr id="230" name="Google Shape;230;p22"/>
          <p:cNvSpPr txBox="1"/>
          <p:nvPr/>
        </p:nvSpPr>
        <p:spPr>
          <a:xfrm>
            <a:off x="1925531" y="2581475"/>
            <a:ext cx="774366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Информирование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 широких слоев населения о важности финансового образования детей и молод</a:t>
            </a:r>
            <a:r>
              <a:rPr lang="ru-RU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е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жи. </a:t>
            </a:r>
            <a:endParaRPr dirty="0">
              <a:latin typeface="+mn-lt"/>
            </a:endParaRPr>
          </a:p>
        </p:txBody>
      </p:sp>
      <p:sp>
        <p:nvSpPr>
          <p:cNvPr id="231" name="Google Shape;231;p22"/>
          <p:cNvSpPr txBox="1"/>
          <p:nvPr/>
        </p:nvSpPr>
        <p:spPr>
          <a:xfrm>
            <a:off x="1936570" y="3702612"/>
            <a:ext cx="828675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Формирование 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у родителей интереса к обучению своих детей основам финансовой грамотности. </a:t>
            </a:r>
            <a:endParaRPr dirty="0">
              <a:latin typeface="+mn-lt"/>
            </a:endParaRPr>
          </a:p>
        </p:txBody>
      </p:sp>
      <p:sp>
        <p:nvSpPr>
          <p:cNvPr id="232" name="Google Shape;232;p22"/>
          <p:cNvSpPr txBox="1"/>
          <p:nvPr/>
        </p:nvSpPr>
        <p:spPr>
          <a:xfrm>
            <a:off x="1902955" y="5734981"/>
            <a:ext cx="828675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Привлечение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 широкого внимания СМИ к актуальной теме повышения финансовой грамотности детей и молодежи.</a:t>
            </a:r>
            <a:endParaRPr dirty="0">
              <a:latin typeface="+mn-lt"/>
            </a:endParaRPr>
          </a:p>
        </p:txBody>
      </p:sp>
      <p:sp>
        <p:nvSpPr>
          <p:cNvPr id="233" name="Google Shape;233;p22"/>
          <p:cNvSpPr txBox="1"/>
          <p:nvPr/>
        </p:nvSpPr>
        <p:spPr>
          <a:xfrm>
            <a:off x="1902955" y="4758950"/>
            <a:ext cx="8286750" cy="52322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Вовлечение 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представителей государственного и частного секторов, сферы образования в работу Проекта. </a:t>
            </a:r>
            <a:endParaRPr dirty="0">
              <a:latin typeface="+mn-lt"/>
            </a:endParaRPr>
          </a:p>
        </p:txBody>
      </p:sp>
      <p:cxnSp>
        <p:nvCxnSpPr>
          <p:cNvPr id="234" name="Google Shape;234;p22"/>
          <p:cNvCxnSpPr/>
          <p:nvPr/>
        </p:nvCxnSpPr>
        <p:spPr>
          <a:xfrm rot="10800000" flipH="1">
            <a:off x="1501645" y="3223141"/>
            <a:ext cx="8339268" cy="5013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35" name="Google Shape;235;p22"/>
          <p:cNvCxnSpPr/>
          <p:nvPr/>
        </p:nvCxnSpPr>
        <p:spPr>
          <a:xfrm>
            <a:off x="1507900" y="2137644"/>
            <a:ext cx="8333013" cy="14119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36" name="Google Shape;236;p22"/>
          <p:cNvCxnSpPr/>
          <p:nvPr/>
        </p:nvCxnSpPr>
        <p:spPr>
          <a:xfrm>
            <a:off x="1507900" y="4322479"/>
            <a:ext cx="8333013" cy="43911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37" name="Google Shape;237;p22"/>
          <p:cNvCxnSpPr/>
          <p:nvPr/>
        </p:nvCxnSpPr>
        <p:spPr>
          <a:xfrm>
            <a:off x="1501645" y="5375860"/>
            <a:ext cx="8339268" cy="84855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38" name="Google Shape;238;p22"/>
          <p:cNvCxnSpPr/>
          <p:nvPr/>
        </p:nvCxnSpPr>
        <p:spPr>
          <a:xfrm>
            <a:off x="1507900" y="6379850"/>
            <a:ext cx="8333013" cy="27959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29" name="Google Shape;9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25388" y="234423"/>
            <a:ext cx="3018215" cy="6648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bject 2">
            <a:extLst>
              <a:ext uri="{FF2B5EF4-FFF2-40B4-BE49-F238E27FC236}">
                <a16:creationId xmlns="" xmlns:a16="http://schemas.microsoft.com/office/drawing/2014/main" id="{D3C46F33-AF87-470F-A554-702658F51EF9}"/>
              </a:ext>
            </a:extLst>
          </p:cNvPr>
          <p:cNvSpPr/>
          <p:nvPr/>
        </p:nvSpPr>
        <p:spPr>
          <a:xfrm>
            <a:off x="980388" y="204411"/>
            <a:ext cx="1967940" cy="6327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28AE87E-0B2D-4521-93B1-234CCA0572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5592" y="29302"/>
            <a:ext cx="1478171" cy="9498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sp>
        <p:nvSpPr>
          <p:cNvPr id="245" name="Google Shape;245;p23"/>
          <p:cNvSpPr/>
          <p:nvPr/>
        </p:nvSpPr>
        <p:spPr>
          <a:xfrm>
            <a:off x="736600" y="19812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3"/>
          <p:cNvSpPr/>
          <p:nvPr/>
        </p:nvSpPr>
        <p:spPr>
          <a:xfrm>
            <a:off x="6375400" y="137160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3"/>
          <p:cNvSpPr/>
          <p:nvPr/>
        </p:nvSpPr>
        <p:spPr>
          <a:xfrm>
            <a:off x="3554413" y="37592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3"/>
          <p:cNvSpPr/>
          <p:nvPr/>
        </p:nvSpPr>
        <p:spPr>
          <a:xfrm>
            <a:off x="8382000" y="-1"/>
            <a:ext cx="3810000" cy="45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3"/>
          <p:cNvSpPr txBox="1"/>
          <p:nvPr/>
        </p:nvSpPr>
        <p:spPr>
          <a:xfrm>
            <a:off x="868249" y="866113"/>
            <a:ext cx="320648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29B291"/>
                </a:solidFill>
                <a:latin typeface="+mj-lt"/>
                <a:sym typeface="Arial"/>
              </a:rPr>
              <a:t>ПРИНЦИПЫ НЕДЕЛИ</a:t>
            </a:r>
            <a:endParaRPr sz="2000" dirty="0">
              <a:solidFill>
                <a:srgbClr val="29B291"/>
              </a:solidFill>
              <a:latin typeface="+mj-lt"/>
              <a:sym typeface="Arial"/>
            </a:endParaRPr>
          </a:p>
        </p:txBody>
      </p:sp>
      <p:sp>
        <p:nvSpPr>
          <p:cNvPr id="250" name="Google Shape;250;p23"/>
          <p:cNvSpPr txBox="1"/>
          <p:nvPr/>
        </p:nvSpPr>
        <p:spPr>
          <a:xfrm>
            <a:off x="2091565" y="1292109"/>
            <a:ext cx="871498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Практическая направленность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. Все мероприятия и информационно-обучающие материалы в рамках Всероссийской недели финансовой грамотности для детей и молодёжи имеют практическую направленность и отобраны с учетом интересов молодой аудитории.</a:t>
            </a:r>
            <a:endParaRPr dirty="0">
              <a:latin typeface="+mn-lt"/>
            </a:endParaRPr>
          </a:p>
        </p:txBody>
      </p:sp>
      <p:sp>
        <p:nvSpPr>
          <p:cNvPr id="251" name="Google Shape;251;p23"/>
          <p:cNvSpPr txBox="1"/>
          <p:nvPr/>
        </p:nvSpPr>
        <p:spPr>
          <a:xfrm>
            <a:off x="2121000" y="2362951"/>
            <a:ext cx="86855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Бесплатное участие. 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Все мероприятия, проходящие в рамках Недели, такие как лекции, офлайн- и онлайн-семинары, доступ к библиотеке материалов, обучающие игры и пр., являются бесплатными.</a:t>
            </a:r>
            <a:endParaRPr dirty="0">
              <a:latin typeface="+mn-lt"/>
            </a:endParaRPr>
          </a:p>
        </p:txBody>
      </p:sp>
      <p:sp>
        <p:nvSpPr>
          <p:cNvPr id="252" name="Google Shape;252;p23"/>
          <p:cNvSpPr txBox="1"/>
          <p:nvPr/>
        </p:nvSpPr>
        <p:spPr>
          <a:xfrm>
            <a:off x="2109125" y="3383421"/>
            <a:ext cx="869741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Отсутствие рекламы. 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Информация на сайте, все материалы и содержание любых мероприятий «Недели финансовой грамотности для детей и молодежи» носят исключительно информационно-образовательный характер и не содержат рекламы каких-либо финансовых продуктов и услуг.</a:t>
            </a:r>
            <a:endParaRPr dirty="0">
              <a:latin typeface="+mn-lt"/>
            </a:endParaRPr>
          </a:p>
        </p:txBody>
      </p:sp>
      <p:sp>
        <p:nvSpPr>
          <p:cNvPr id="253" name="Google Shape;253;p23"/>
          <p:cNvSpPr txBox="1"/>
          <p:nvPr/>
        </p:nvSpPr>
        <p:spPr>
          <a:xfrm>
            <a:off x="2129261" y="5423543"/>
            <a:ext cx="8677283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Доступный язык. 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В рамках мероприятий Недели дети и молодёжь будут получать надежную комплексную и понятную информацию по вопросам финансовой грамотности и управления личными финансами. Информация в рамках мероприятий излагается простым языком, понятным потребителям финансовых услуг соответствующего возраста.</a:t>
            </a:r>
            <a:endParaRPr dirty="0">
              <a:latin typeface="+mn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 </a:t>
            </a:r>
            <a:endParaRPr dirty="0">
              <a:latin typeface="+mn-lt"/>
            </a:endParaRPr>
          </a:p>
        </p:txBody>
      </p:sp>
      <p:sp>
        <p:nvSpPr>
          <p:cNvPr id="254" name="Google Shape;254;p23"/>
          <p:cNvSpPr txBox="1"/>
          <p:nvPr/>
        </p:nvSpPr>
        <p:spPr>
          <a:xfrm>
            <a:off x="2129261" y="4461265"/>
            <a:ext cx="8677283" cy="954107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Высокое качество. </a:t>
            </a:r>
            <a:r>
              <a:rPr lang="ru-RU" sz="14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При проведении мероприятий используются образовательные материалы, разработанные в рамках Проекта «Содействие повышению уровня финансовой грамотности населения и развитию финансового образования в Российской Федерации».</a:t>
            </a:r>
            <a:endParaRPr dirty="0">
              <a:latin typeface="+mn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3A3838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255" name="Google Shape;255;p23"/>
          <p:cNvSpPr/>
          <p:nvPr/>
        </p:nvSpPr>
        <p:spPr>
          <a:xfrm>
            <a:off x="854704" y="1455356"/>
            <a:ext cx="612000" cy="612000"/>
          </a:xfrm>
          <a:prstGeom prst="ellipse">
            <a:avLst/>
          </a:prstGeom>
          <a:solidFill>
            <a:srgbClr val="25B0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3"/>
          <p:cNvSpPr/>
          <p:nvPr/>
        </p:nvSpPr>
        <p:spPr>
          <a:xfrm>
            <a:off x="878496" y="2445623"/>
            <a:ext cx="612000" cy="612000"/>
          </a:xfrm>
          <a:prstGeom prst="ellipse">
            <a:avLst/>
          </a:prstGeom>
          <a:solidFill>
            <a:srgbClr val="25B0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3"/>
          <p:cNvSpPr txBox="1"/>
          <p:nvPr/>
        </p:nvSpPr>
        <p:spPr>
          <a:xfrm>
            <a:off x="925227" y="1525905"/>
            <a:ext cx="4914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dirty="0"/>
          </a:p>
        </p:txBody>
      </p:sp>
      <p:sp>
        <p:nvSpPr>
          <p:cNvPr id="258" name="Google Shape;258;p23"/>
          <p:cNvSpPr/>
          <p:nvPr/>
        </p:nvSpPr>
        <p:spPr>
          <a:xfrm>
            <a:off x="871135" y="3550081"/>
            <a:ext cx="612000" cy="612000"/>
          </a:xfrm>
          <a:prstGeom prst="ellipse">
            <a:avLst/>
          </a:prstGeom>
          <a:solidFill>
            <a:srgbClr val="25B0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3"/>
          <p:cNvSpPr txBox="1"/>
          <p:nvPr/>
        </p:nvSpPr>
        <p:spPr>
          <a:xfrm>
            <a:off x="935624" y="2504825"/>
            <a:ext cx="4914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dirty="0"/>
          </a:p>
        </p:txBody>
      </p:sp>
      <p:sp>
        <p:nvSpPr>
          <p:cNvPr id="260" name="Google Shape;260;p23"/>
          <p:cNvSpPr/>
          <p:nvPr/>
        </p:nvSpPr>
        <p:spPr>
          <a:xfrm>
            <a:off x="871135" y="4588107"/>
            <a:ext cx="612000" cy="612000"/>
          </a:xfrm>
          <a:prstGeom prst="ellipse">
            <a:avLst/>
          </a:prstGeom>
          <a:solidFill>
            <a:srgbClr val="25B0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3"/>
          <p:cNvSpPr txBox="1"/>
          <p:nvPr/>
        </p:nvSpPr>
        <p:spPr>
          <a:xfrm>
            <a:off x="911832" y="3654470"/>
            <a:ext cx="4914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62" name="Google Shape;262;p23"/>
          <p:cNvSpPr/>
          <p:nvPr/>
        </p:nvSpPr>
        <p:spPr>
          <a:xfrm>
            <a:off x="859260" y="5694299"/>
            <a:ext cx="612000" cy="612000"/>
          </a:xfrm>
          <a:prstGeom prst="ellipse">
            <a:avLst/>
          </a:prstGeom>
          <a:solidFill>
            <a:srgbClr val="25B0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3"/>
          <p:cNvSpPr txBox="1"/>
          <p:nvPr/>
        </p:nvSpPr>
        <p:spPr>
          <a:xfrm>
            <a:off x="931390" y="4663274"/>
            <a:ext cx="4914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264" name="Google Shape;264;p23"/>
          <p:cNvSpPr txBox="1"/>
          <p:nvPr/>
        </p:nvSpPr>
        <p:spPr>
          <a:xfrm>
            <a:off x="919515" y="5769466"/>
            <a:ext cx="4914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cxnSp>
        <p:nvCxnSpPr>
          <p:cNvPr id="266" name="Google Shape;266;p23"/>
          <p:cNvCxnSpPr/>
          <p:nvPr/>
        </p:nvCxnSpPr>
        <p:spPr>
          <a:xfrm rot="10800000" flipH="1">
            <a:off x="1501645" y="3168779"/>
            <a:ext cx="9202868" cy="1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67" name="Google Shape;267;p23"/>
          <p:cNvCxnSpPr/>
          <p:nvPr/>
        </p:nvCxnSpPr>
        <p:spPr>
          <a:xfrm>
            <a:off x="1507900" y="2137644"/>
            <a:ext cx="9196613" cy="14119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68" name="Google Shape;268;p23"/>
          <p:cNvCxnSpPr/>
          <p:nvPr/>
        </p:nvCxnSpPr>
        <p:spPr>
          <a:xfrm>
            <a:off x="1507900" y="4263104"/>
            <a:ext cx="9196613" cy="43911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69" name="Google Shape;269;p23"/>
          <p:cNvCxnSpPr/>
          <p:nvPr/>
        </p:nvCxnSpPr>
        <p:spPr>
          <a:xfrm>
            <a:off x="1501645" y="5268985"/>
            <a:ext cx="9202868" cy="84855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70" name="Google Shape;270;p23"/>
          <p:cNvCxnSpPr/>
          <p:nvPr/>
        </p:nvCxnSpPr>
        <p:spPr>
          <a:xfrm>
            <a:off x="1507900" y="6379850"/>
            <a:ext cx="9196613" cy="27959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29" name="Google Shape;9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25388" y="234423"/>
            <a:ext cx="3018215" cy="6648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bject 2">
            <a:extLst>
              <a:ext uri="{FF2B5EF4-FFF2-40B4-BE49-F238E27FC236}">
                <a16:creationId xmlns="" xmlns:a16="http://schemas.microsoft.com/office/drawing/2014/main" id="{168A90B1-41E4-42FC-87F0-7F98B7D8037F}"/>
              </a:ext>
            </a:extLst>
          </p:cNvPr>
          <p:cNvSpPr/>
          <p:nvPr/>
        </p:nvSpPr>
        <p:spPr>
          <a:xfrm>
            <a:off x="980388" y="204411"/>
            <a:ext cx="1967940" cy="6327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353D366-1A18-45FB-B262-77899B23A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5592" y="29302"/>
            <a:ext cx="1478171" cy="9498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695" y="3753870"/>
            <a:ext cx="1506198" cy="1367454"/>
          </a:xfrm>
          <a:prstGeom prst="rect">
            <a:avLst/>
          </a:prstGeom>
        </p:spPr>
      </p:pic>
      <p:sp>
        <p:nvSpPr>
          <p:cNvPr id="275" name="Google Shape;27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sp>
        <p:nvSpPr>
          <p:cNvPr id="276" name="Google Shape;276;p24"/>
          <p:cNvSpPr/>
          <p:nvPr/>
        </p:nvSpPr>
        <p:spPr>
          <a:xfrm>
            <a:off x="1007422" y="2292121"/>
            <a:ext cx="6229983" cy="13853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/>
            <a:r>
              <a:rPr lang="ru-RU" dirty="0">
                <a:latin typeface="+mn-lt"/>
              </a:rPr>
              <a:t>Фестиваль станет открытием недели финансовой грамотности. Участников фестиваля ждет: более 50 интереснейших активностей, более 15 игровых и образовательных зон, более 80 спикеров.</a:t>
            </a:r>
          </a:p>
          <a:p>
            <a:pPr lvl="0">
              <a:lnSpc>
                <a:spcPct val="150000"/>
              </a:lnSpc>
            </a:pPr>
            <a:endParaRPr lang="ru-RU" dirty="0">
              <a:latin typeface="+mn-lt"/>
            </a:endParaRPr>
          </a:p>
          <a:p>
            <a:pPr lvl="0">
              <a:lnSpc>
                <a:spcPct val="150000"/>
              </a:lnSpc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277" name="Google Shape;277;p24"/>
          <p:cNvSpPr txBox="1"/>
          <p:nvPr/>
        </p:nvSpPr>
        <p:spPr>
          <a:xfrm>
            <a:off x="864242" y="908050"/>
            <a:ext cx="5652768" cy="311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29B291"/>
                </a:solidFill>
                <a:latin typeface="+mj-lt"/>
                <a:sym typeface="Arial"/>
              </a:rPr>
              <a:t>ЧТО ОЖИДАЕТ УЧАСТНИКОВ НЕДЕЛИ?</a:t>
            </a:r>
            <a:endParaRPr dirty="0">
              <a:latin typeface="+mj-lt"/>
            </a:endParaRPr>
          </a:p>
        </p:txBody>
      </p:sp>
      <p:sp>
        <p:nvSpPr>
          <p:cNvPr id="7" name="Google Shape;277;p24"/>
          <p:cNvSpPr txBox="1"/>
          <p:nvPr/>
        </p:nvSpPr>
        <p:spPr>
          <a:xfrm rot="10800000" flipV="1">
            <a:off x="864240" y="1512091"/>
            <a:ext cx="7355931" cy="619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9B291"/>
                </a:solidFill>
                <a:latin typeface="+mj-lt"/>
                <a:sym typeface="Arial"/>
              </a:rPr>
              <a:t>25-26 </a:t>
            </a:r>
            <a:r>
              <a:rPr lang="ru-RU" sz="2000" dirty="0">
                <a:solidFill>
                  <a:srgbClr val="29B291"/>
                </a:solidFill>
                <a:latin typeface="+mj-lt"/>
                <a:sym typeface="Arial"/>
              </a:rPr>
              <a:t>октября. СЕМЕЙНЫЙ ФИНАНСОВЫЙ ФЕСТИВАЛЬ ОН-ЛАЙН</a:t>
            </a:r>
            <a:endParaRPr dirty="0">
              <a:latin typeface="+mj-lt"/>
            </a:endParaRPr>
          </a:p>
        </p:txBody>
      </p:sp>
      <p:pic>
        <p:nvPicPr>
          <p:cNvPr id="2" name="Изображение 1" descr="Снимок экрана 2020-08-25 в 17.15.5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689" y="1500839"/>
            <a:ext cx="2565725" cy="2205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9" name="Google Shape;316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9586" y="3082111"/>
            <a:ext cx="6221881" cy="495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96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25388" y="234423"/>
            <a:ext cx="3018215" cy="66480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1282862" y="3180035"/>
            <a:ext cx="5644593" cy="416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1600" b="1" dirty="0">
                <a:solidFill>
                  <a:srgbClr val="FFFFFF"/>
                </a:solidFill>
              </a:rPr>
              <a:t>Подробнее  </a:t>
            </a:r>
            <a:r>
              <a:rPr lang="en-US" sz="1600" b="1" dirty="0" err="1">
                <a:solidFill>
                  <a:srgbClr val="FFFFFF"/>
                </a:solidFill>
              </a:rPr>
              <a:t>www.familymoneyfest.ru</a:t>
            </a:r>
            <a:r>
              <a:rPr lang="ru-RU" sz="1600" b="1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108252" y="3775435"/>
            <a:ext cx="62988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srgbClr val="29B291"/>
                </a:solidFill>
                <a:latin typeface="+mj-lt"/>
              </a:rPr>
              <a:t>ЭФИРЫ С ЭКСПЕРТАМИ В СОЦИАЛЬНОЙ СЕТИ «ОДНОКЛАССНИКИ»</a:t>
            </a:r>
            <a:endParaRPr lang="ru-RU" sz="2000" dirty="0">
              <a:latin typeface="+mj-lt"/>
            </a:endParaRPr>
          </a:p>
        </p:txBody>
      </p:sp>
      <p:pic>
        <p:nvPicPr>
          <p:cNvPr id="14" name="Google Shape;318;p2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85186" y="3925271"/>
            <a:ext cx="3124084" cy="25484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 rot="10800000" flipV="1">
            <a:off x="864240" y="4611231"/>
            <a:ext cx="642722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latin typeface="+mn-lt"/>
              </a:rPr>
              <a:t>Принять участие в цикле открытых онлайн встреч по важным личным финансовым вопросам с ведущими экспертами страны с возможностью задавать вопросы. </a:t>
            </a:r>
          </a:p>
          <a:p>
            <a:pPr lvl="0" algn="just"/>
            <a:r>
              <a:rPr lang="ru-RU" dirty="0">
                <a:latin typeface="+mn-lt"/>
              </a:rPr>
              <a:t>Встречи для вас проведут и ответят на ваши вопросы специалисты: Центрального банка, </a:t>
            </a:r>
            <a:r>
              <a:rPr lang="ru-RU" dirty="0" err="1">
                <a:latin typeface="+mn-lt"/>
              </a:rPr>
              <a:t>Роспотребнадзора</a:t>
            </a:r>
            <a:r>
              <a:rPr lang="ru-RU" dirty="0">
                <a:latin typeface="+mn-lt"/>
              </a:rPr>
              <a:t>, Пенсионного фонда, , МГУ им. М.В. Ломоносова, </a:t>
            </a:r>
            <a:r>
              <a:rPr lang="ru-RU" dirty="0" err="1">
                <a:latin typeface="+mn-lt"/>
              </a:rPr>
              <a:t>Националього</a:t>
            </a:r>
            <a:r>
              <a:rPr lang="ru-RU" dirty="0">
                <a:latin typeface="+mn-lt"/>
              </a:rPr>
              <a:t> университета «ВШЭ», Финансового университета, Почта банка, Сбербанка, а так же консультанты методисты по финансовой грамотности и </a:t>
            </a:r>
            <a:r>
              <a:rPr lang="ru-RU" dirty="0" err="1">
                <a:latin typeface="+mn-lt"/>
              </a:rPr>
              <a:t>блогеры</a:t>
            </a:r>
            <a:r>
              <a:rPr lang="ru-RU" dirty="0">
                <a:latin typeface="+mn-lt"/>
              </a:rPr>
              <a:t>.</a:t>
            </a:r>
          </a:p>
          <a:p>
            <a:pPr lvl="0" algn="just"/>
            <a:endParaRPr lang="ru-RU" dirty="0">
              <a:latin typeface="+mn-lt"/>
            </a:endParaRPr>
          </a:p>
          <a:p>
            <a:pPr marL="285750" lvl="0" indent="-285750" algn="just">
              <a:buClr>
                <a:srgbClr val="4CAF90"/>
              </a:buClr>
              <a:buFont typeface="Arial"/>
              <a:buChar char="•"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="" xmlns:a16="http://schemas.microsoft.com/office/drawing/2014/main" id="{866E1033-FE5E-44F6-8E18-CA071AEE6666}"/>
              </a:ext>
            </a:extLst>
          </p:cNvPr>
          <p:cNvSpPr/>
          <p:nvPr/>
        </p:nvSpPr>
        <p:spPr>
          <a:xfrm>
            <a:off x="980388" y="204411"/>
            <a:ext cx="1967940" cy="6327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4319973-78F3-41C1-9BF1-C69FCCC7DB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5592" y="29302"/>
            <a:ext cx="1478171" cy="94980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4713" y="3366245"/>
            <a:ext cx="6609972" cy="526889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sp>
        <p:nvSpPr>
          <p:cNvPr id="327" name="Google Shape;327;p28"/>
          <p:cNvSpPr txBox="1"/>
          <p:nvPr/>
        </p:nvSpPr>
        <p:spPr>
          <a:xfrm>
            <a:off x="856044" y="837146"/>
            <a:ext cx="281437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29B291"/>
                </a:solidFill>
                <a:latin typeface="+mj-lt"/>
                <a:sym typeface="Arial"/>
              </a:rPr>
              <a:t>ОНЛАЙН-КУРСЫ</a:t>
            </a:r>
            <a:endParaRPr sz="2000" dirty="0">
              <a:solidFill>
                <a:srgbClr val="29B291"/>
              </a:solidFill>
              <a:latin typeface="+mj-lt"/>
              <a:sym typeface="Arial"/>
            </a:endParaRPr>
          </a:p>
        </p:txBody>
      </p:sp>
      <p:sp>
        <p:nvSpPr>
          <p:cNvPr id="328" name="Google Shape;328;p28"/>
          <p:cNvSpPr/>
          <p:nvPr/>
        </p:nvSpPr>
        <p:spPr>
          <a:xfrm>
            <a:off x="856044" y="1314645"/>
            <a:ext cx="7918187" cy="798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u="sng" dirty="0">
                <a:solidFill>
                  <a:srgbClr val="4CAF90"/>
                </a:solidFill>
                <a:latin typeface="+mn-lt"/>
                <a:ea typeface="Roboto"/>
                <a:cs typeface="Roboto"/>
                <a:sym typeface="Roboto"/>
              </a:rPr>
              <a:t>Онлайн-курс повышения финансовой грамотности для учеников 7-11 классов и студентов</a:t>
            </a:r>
            <a:r>
              <a:rPr lang="ru-RU" sz="1200" u="sng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.</a:t>
            </a: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 </a:t>
            </a:r>
            <a:endParaRPr sz="1200" dirty="0">
              <a:latin typeface="+mn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Разработан и успешно апробирован в 2019г., актуализирован на текущую дату и дополнен </a:t>
            </a:r>
            <a:endParaRPr sz="1200" dirty="0">
              <a:latin typeface="+mn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блоком информации по основным темам Недели.</a:t>
            </a:r>
            <a:endParaRPr sz="1200" dirty="0">
              <a:solidFill>
                <a:srgbClr val="3A3838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9" name="Google Shape;329;p28"/>
          <p:cNvSpPr/>
          <p:nvPr/>
        </p:nvSpPr>
        <p:spPr>
          <a:xfrm>
            <a:off x="1274602" y="3485562"/>
            <a:ext cx="5529418" cy="445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ru-RU" sz="1200" b="1" u="sng" dirty="0">
                <a:solidFill>
                  <a:schemeClr val="hlink"/>
                </a:solidFill>
                <a:latin typeface="+mn-lt"/>
                <a:ea typeface="Roboto"/>
                <a:cs typeface="Roboto"/>
                <a:sym typeface="Roboto"/>
                <a:hlinkClick r:id="rId4"/>
              </a:rPr>
              <a:t>пройти курс</a:t>
            </a:r>
            <a:r>
              <a:rPr lang="ru-RU" sz="1200" b="1" u="sng" dirty="0">
                <a:solidFill>
                  <a:schemeClr val="hlink"/>
                </a:solidFill>
                <a:latin typeface="+mn-lt"/>
                <a:ea typeface="Roboto"/>
                <a:cs typeface="Roboto"/>
                <a:sym typeface="Roboto"/>
              </a:rPr>
              <a:t>  </a:t>
            </a:r>
            <a:r>
              <a:rPr lang="en-US" sz="1200" b="1" u="sng" dirty="0">
                <a:solidFill>
                  <a:schemeClr val="hlink"/>
                </a:solidFill>
                <a:latin typeface="+mn-lt"/>
                <a:ea typeface="Roboto"/>
                <a:cs typeface="Roboto"/>
                <a:sym typeface="Roboto"/>
              </a:rPr>
              <a:t>www.</a:t>
            </a:r>
            <a:r>
              <a:rPr lang="ru-RU" sz="1200" b="1" u="sng" dirty="0" err="1">
                <a:solidFill>
                  <a:schemeClr val="hlink"/>
                </a:solidFill>
                <a:latin typeface="+mn-lt"/>
                <a:ea typeface="Roboto"/>
                <a:cs typeface="Roboto"/>
              </a:rPr>
              <a:t>onlinecourse.ncfg.ru</a:t>
            </a:r>
            <a:r>
              <a:rPr lang="ru-RU" sz="1200" b="1" u="sng" dirty="0">
                <a:solidFill>
                  <a:schemeClr val="hlink"/>
                </a:solidFill>
                <a:latin typeface="+mn-lt"/>
                <a:ea typeface="Roboto"/>
                <a:cs typeface="Roboto"/>
              </a:rPr>
              <a:t>/</a:t>
            </a:r>
            <a:r>
              <a:rPr lang="ru-RU" sz="1200" b="1" u="sng" dirty="0" err="1">
                <a:solidFill>
                  <a:schemeClr val="hlink"/>
                </a:solidFill>
                <a:latin typeface="+mn-lt"/>
                <a:ea typeface="Roboto"/>
                <a:cs typeface="Roboto"/>
              </a:rPr>
              <a:t>enter</a:t>
            </a:r>
            <a:r>
              <a:rPr lang="ru-RU" sz="1200" b="1" u="sng" dirty="0">
                <a:solidFill>
                  <a:schemeClr val="hlink"/>
                </a:solidFill>
                <a:latin typeface="+mn-lt"/>
                <a:ea typeface="Roboto"/>
                <a:cs typeface="Roboto"/>
              </a:rPr>
              <a:t> </a:t>
            </a:r>
            <a:endParaRPr sz="1200" b="1" u="sng" dirty="0">
              <a:solidFill>
                <a:schemeClr val="hlink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332" name="Google Shape;332;p28"/>
          <p:cNvSpPr/>
          <p:nvPr/>
        </p:nvSpPr>
        <p:spPr>
          <a:xfrm>
            <a:off x="856044" y="2773689"/>
            <a:ext cx="2443363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25B090"/>
              </a:buClr>
              <a:buSzPts val="1400"/>
              <a:buFont typeface="Noto Sans Symbols"/>
              <a:buChar char="▪"/>
            </a:pPr>
            <a:endParaRPr sz="1400" dirty="0">
              <a:solidFill>
                <a:srgbClr val="3A383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3" name="Google Shape;333;p28"/>
          <p:cNvSpPr/>
          <p:nvPr/>
        </p:nvSpPr>
        <p:spPr>
          <a:xfrm>
            <a:off x="986264" y="2162957"/>
            <a:ext cx="7624336" cy="1026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В рамках программы участники могут:</a:t>
            </a: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 </a:t>
            </a:r>
            <a:endParaRPr sz="1200" dirty="0">
              <a:solidFill>
                <a:srgbClr val="3A3838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rgbClr val="25B090"/>
              </a:buClr>
              <a:buSzPts val="1400"/>
              <a:buFont typeface="Wingdings" pitchFamily="2" charset="2"/>
              <a:buChar char="§"/>
            </a:pP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пройти вступительное тестирование, </a:t>
            </a:r>
            <a:endParaRPr sz="1200" dirty="0">
              <a:solidFill>
                <a:srgbClr val="3A3838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rgbClr val="25B090"/>
              </a:buClr>
              <a:buSzPts val="1400"/>
              <a:buFont typeface="Wingdings" pitchFamily="2" charset="2"/>
              <a:buChar char="§"/>
            </a:pP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изучить предложенные материалы по темам в текстовом, игровом и </a:t>
            </a:r>
            <a:r>
              <a:rPr lang="ru-RU" sz="1200" dirty="0" err="1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видеоформате</a:t>
            </a: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, </a:t>
            </a:r>
            <a:endParaRPr sz="1200" dirty="0">
              <a:solidFill>
                <a:srgbClr val="3A3838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rgbClr val="25B090"/>
              </a:buClr>
              <a:buSzPts val="1400"/>
              <a:buFont typeface="Wingdings" pitchFamily="2" charset="2"/>
              <a:buChar char="§"/>
            </a:pP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пройти итоговое тестирование после окончания программы,</a:t>
            </a:r>
            <a:endParaRPr sz="1200" dirty="0">
              <a:latin typeface="+mn-lt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rgbClr val="25B090"/>
              </a:buClr>
              <a:buSzPts val="1400"/>
              <a:buFont typeface="Wingdings" pitchFamily="2" charset="2"/>
              <a:buChar char="§"/>
            </a:pP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получить сертификат о прохождении программы. </a:t>
            </a:r>
            <a:endParaRPr sz="1200" dirty="0">
              <a:latin typeface="+mn-lt"/>
            </a:endParaRPr>
          </a:p>
          <a:p>
            <a:pPr marL="285750" marR="0" lvl="0" indent="-196850" algn="just" rtl="0">
              <a:spcBef>
                <a:spcPts val="0"/>
              </a:spcBef>
              <a:spcAft>
                <a:spcPts val="0"/>
              </a:spcAft>
              <a:buClr>
                <a:srgbClr val="25B090"/>
              </a:buClr>
              <a:buSzPts val="1400"/>
              <a:buFont typeface="Noto Sans Symbols"/>
              <a:buNone/>
            </a:pPr>
            <a:endParaRPr sz="1200" dirty="0">
              <a:solidFill>
                <a:schemeClr val="dk1"/>
              </a:solidFill>
              <a:latin typeface="+mn-lt"/>
              <a:ea typeface="Roboto"/>
              <a:cs typeface="Roboto"/>
              <a:sym typeface="Roboto"/>
            </a:endParaRPr>
          </a:p>
        </p:txBody>
      </p:sp>
      <p:sp>
        <p:nvSpPr>
          <p:cNvPr id="334" name="Google Shape;334;p28"/>
          <p:cNvSpPr/>
          <p:nvPr/>
        </p:nvSpPr>
        <p:spPr>
          <a:xfrm>
            <a:off x="866723" y="2404357"/>
            <a:ext cx="47933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35" name="Google Shape;335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58648" y="2522762"/>
            <a:ext cx="3247104" cy="2903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96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25388" y="234423"/>
            <a:ext cx="3018215" cy="6648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 rot="10800000" flipV="1">
            <a:off x="874713" y="4013534"/>
            <a:ext cx="78904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1200" b="1" u="sng" dirty="0">
                <a:solidFill>
                  <a:srgbClr val="4CAF90"/>
                </a:solidFill>
                <a:latin typeface="+mn-lt"/>
                <a:ea typeface="Roboto"/>
                <a:cs typeface="Roboto"/>
                <a:sym typeface="Roboto"/>
              </a:rPr>
              <a:t>Онлайн</a:t>
            </a:r>
            <a:r>
              <a:rPr lang="en-US" sz="1200" b="1" u="sng" dirty="0">
                <a:solidFill>
                  <a:srgbClr val="4CAF90"/>
                </a:solidFill>
                <a:latin typeface="+mn-lt"/>
                <a:ea typeface="Roboto"/>
                <a:cs typeface="Roboto"/>
                <a:sym typeface="Roboto"/>
              </a:rPr>
              <a:t> </a:t>
            </a:r>
            <a:r>
              <a:rPr lang="ru-RU" sz="1200" b="1" u="sng" dirty="0">
                <a:solidFill>
                  <a:srgbClr val="4CAF90"/>
                </a:solidFill>
                <a:latin typeface="+mn-lt"/>
                <a:ea typeface="Roboto"/>
                <a:cs typeface="Roboto"/>
                <a:sym typeface="Roboto"/>
              </a:rPr>
              <a:t>программа повышения финансовой грамотности</a:t>
            </a:r>
            <a:endParaRPr lang="ru-RU" sz="1200" dirty="0">
              <a:latin typeface="+mn-lt"/>
            </a:endParaRPr>
          </a:p>
          <a:p>
            <a:pPr lvl="0" algn="just"/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Курс разработан и успешно апробирован в 2019г., актуализирован на текущую дату и дополнен </a:t>
            </a:r>
            <a:endParaRPr lang="ru-RU" sz="1200" dirty="0">
              <a:latin typeface="+mn-lt"/>
            </a:endParaRPr>
          </a:p>
          <a:p>
            <a:pPr lvl="0" algn="just"/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блоком информации по основным темам Недели.</a:t>
            </a:r>
            <a:endParaRPr lang="ru-RU" sz="1200" dirty="0">
              <a:solidFill>
                <a:srgbClr val="3A3838"/>
              </a:solidFill>
              <a:latin typeface="+mn-lt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" name="Google Shape;32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783" y="6347390"/>
            <a:ext cx="6895791" cy="5083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 flipH="1">
            <a:off x="1274602" y="5942234"/>
            <a:ext cx="58262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u="sng" dirty="0">
                <a:solidFill>
                  <a:schemeClr val="hlink"/>
                </a:solidFill>
                <a:latin typeface="+mn-lt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пройти курс</a:t>
            </a:r>
            <a:r>
              <a:rPr lang="en-US" sz="1200" b="1" u="sng" dirty="0">
                <a:solidFill>
                  <a:schemeClr val="hlink"/>
                </a:solidFill>
                <a:latin typeface="+mn-lt"/>
                <a:sym typeface="Roboto"/>
              </a:rPr>
              <a:t> www.</a:t>
            </a:r>
            <a:r>
              <a:rPr lang="ru-RU" sz="1200" b="1" u="sng" dirty="0">
                <a:solidFill>
                  <a:schemeClr val="hlink"/>
                </a:solidFill>
                <a:latin typeface="+mn-lt"/>
              </a:rPr>
              <a:t> </a:t>
            </a:r>
            <a:r>
              <a:rPr lang="ru-RU" sz="1200" b="1" u="sng" dirty="0" err="1">
                <a:solidFill>
                  <a:schemeClr val="hlink"/>
                </a:solidFill>
                <a:latin typeface="+mn-lt"/>
              </a:rPr>
              <a:t>course.ncfg.ru</a:t>
            </a:r>
            <a:r>
              <a:rPr lang="ru-RU" sz="1200" b="1" u="sng" dirty="0">
                <a:solidFill>
                  <a:schemeClr val="hlink"/>
                </a:solidFill>
                <a:latin typeface="+mn-lt"/>
              </a:rPr>
              <a:t>/</a:t>
            </a:r>
            <a:r>
              <a:rPr lang="ru-RU" sz="1200" b="1" u="sng" dirty="0" err="1">
                <a:solidFill>
                  <a:schemeClr val="hlink"/>
                </a:solidFill>
                <a:latin typeface="+mn-lt"/>
              </a:rPr>
              <a:t>invite.asp</a:t>
            </a:r>
            <a:r>
              <a:rPr lang="ru-RU" sz="1200" b="1" u="sng" dirty="0">
                <a:solidFill>
                  <a:schemeClr val="hlink"/>
                </a:solidFill>
                <a:latin typeface="+mn-lt"/>
              </a:rPr>
              <a:t> </a:t>
            </a:r>
            <a:endParaRPr lang="ru-RU" sz="1200" b="1" u="sng" dirty="0">
              <a:solidFill>
                <a:schemeClr val="hlink"/>
              </a:solidFill>
              <a:latin typeface="+mn-lt"/>
              <a:sym typeface="Roboto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980388" y="4926571"/>
            <a:ext cx="68957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b="1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В рамках программы участники могут:</a:t>
            </a: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 </a:t>
            </a:r>
          </a:p>
          <a:p>
            <a:pPr marL="285750" lvl="0" indent="-285750">
              <a:buClr>
                <a:srgbClr val="25B090"/>
              </a:buClr>
              <a:buSzPts val="1400"/>
              <a:buFont typeface="Wingdings" pitchFamily="2" charset="2"/>
              <a:buChar char="§"/>
            </a:pP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пройти вступительное тестирование, </a:t>
            </a:r>
          </a:p>
          <a:p>
            <a:pPr marL="285750" lvl="0" indent="-285750">
              <a:buClr>
                <a:srgbClr val="25B090"/>
              </a:buClr>
              <a:buSzPts val="1400"/>
              <a:buFont typeface="Wingdings" pitchFamily="2" charset="2"/>
              <a:buChar char="§"/>
            </a:pP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изучить предложенные материалы по темам в текстовом, игровом и </a:t>
            </a:r>
            <a:r>
              <a:rPr lang="ru-RU" sz="1200" dirty="0" err="1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видеоформате</a:t>
            </a: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, </a:t>
            </a:r>
          </a:p>
          <a:p>
            <a:pPr marL="285750" lvl="0" indent="-285750">
              <a:buClr>
                <a:srgbClr val="25B090"/>
              </a:buClr>
              <a:buSzPts val="1400"/>
              <a:buFont typeface="Wingdings" pitchFamily="2" charset="2"/>
              <a:buChar char="§"/>
            </a:pP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пройти итоговое тестирование после окончания программы,</a:t>
            </a:r>
            <a:endParaRPr lang="ru-RU" sz="1200" dirty="0">
              <a:latin typeface="+mn-lt"/>
            </a:endParaRPr>
          </a:p>
          <a:p>
            <a:pPr marL="285750" lvl="0" indent="-285750">
              <a:buClr>
                <a:srgbClr val="25B090"/>
              </a:buClr>
              <a:buSzPts val="1400"/>
              <a:buFont typeface="Wingdings" pitchFamily="2" charset="2"/>
              <a:buChar char="§"/>
            </a:pPr>
            <a:r>
              <a:rPr lang="ru-RU" sz="1200" dirty="0">
                <a:solidFill>
                  <a:srgbClr val="3A3838"/>
                </a:solidFill>
                <a:latin typeface="+mn-lt"/>
                <a:ea typeface="Roboto"/>
                <a:cs typeface="Roboto"/>
                <a:sym typeface="Roboto"/>
              </a:rPr>
              <a:t>получить сертификат о прохождении программы. </a:t>
            </a:r>
            <a:endParaRPr lang="ru-RU" sz="1200" dirty="0">
              <a:latin typeface="+mn-lt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48F38A13-E898-4DD0-B0DD-BB4E9D88E91C}"/>
              </a:ext>
            </a:extLst>
          </p:cNvPr>
          <p:cNvSpPr/>
          <p:nvPr/>
        </p:nvSpPr>
        <p:spPr>
          <a:xfrm>
            <a:off x="980388" y="204411"/>
            <a:ext cx="1967940" cy="6327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1FE2E71-CC92-4F71-91F6-94DA8B8610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5592" y="29302"/>
            <a:ext cx="1478171" cy="9498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3979</TotalTime>
  <Words>1410</Words>
  <Application>Microsoft Office PowerPoint</Application>
  <PresentationFormat>Широкоэкранный</PresentationFormat>
  <Paragraphs>143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Noto Sans Symbols</vt:lpstr>
      <vt:lpstr>Roboto</vt:lpstr>
      <vt:lpstr>Roboto Black</vt:lpstr>
      <vt:lpstr>Segoe UI Historic</vt:lpstr>
      <vt:lpstr>Times New Roman</vt:lpstr>
      <vt:lpstr>Wingdings</vt:lpstr>
      <vt:lpstr>Тема Office</vt:lpstr>
      <vt:lpstr>Неделя финансовой грамотности 2020г.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Elya</dc:creator>
  <cp:lastModifiedBy>Светлана Анатольевна Свириденко</cp:lastModifiedBy>
  <cp:revision>84</cp:revision>
  <dcterms:modified xsi:type="dcterms:W3CDTF">2020-10-12T01:46:47Z</dcterms:modified>
</cp:coreProperties>
</file>